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9"/>
  </p:notesMasterIdLst>
  <p:sldIdLst>
    <p:sldId id="257" r:id="rId3"/>
    <p:sldId id="290" r:id="rId4"/>
    <p:sldId id="289" r:id="rId5"/>
    <p:sldId id="291" r:id="rId6"/>
    <p:sldId id="292" r:id="rId7"/>
    <p:sldId id="258" r:id="rId8"/>
    <p:sldId id="268" r:id="rId9"/>
    <p:sldId id="261" r:id="rId10"/>
    <p:sldId id="262" r:id="rId11"/>
    <p:sldId id="260" r:id="rId12"/>
    <p:sldId id="263" r:id="rId13"/>
    <p:sldId id="264" r:id="rId14"/>
    <p:sldId id="265" r:id="rId15"/>
    <p:sldId id="266" r:id="rId16"/>
    <p:sldId id="267" r:id="rId17"/>
    <p:sldId id="279" r:id="rId18"/>
    <p:sldId id="280" r:id="rId19"/>
    <p:sldId id="286" r:id="rId20"/>
    <p:sldId id="285" r:id="rId21"/>
    <p:sldId id="281" r:id="rId22"/>
    <p:sldId id="282" r:id="rId23"/>
    <p:sldId id="284" r:id="rId24"/>
    <p:sldId id="283" r:id="rId25"/>
    <p:sldId id="270" r:id="rId26"/>
    <p:sldId id="272"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4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336" autoAdjust="0"/>
    <p:restoredTop sz="85272" autoAdjust="0"/>
  </p:normalViewPr>
  <p:slideViewPr>
    <p:cSldViewPr snapToGrid="0">
      <p:cViewPr varScale="1">
        <p:scale>
          <a:sx n="67" d="100"/>
          <a:sy n="67" d="100"/>
        </p:scale>
        <p:origin x="3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061F7-0EE0-4AE8-87A5-155DAC9447DC}" type="datetimeFigureOut">
              <a:rPr lang="en-GB" smtClean="0"/>
              <a:t>07/12/2015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86CC7-F3C7-4D0E-8738-594D056B3029}" type="slidenum">
              <a:rPr lang="en-GB" smtClean="0"/>
              <a:t>‹#›</a:t>
            </a:fld>
            <a:endParaRPr lang="en-GB"/>
          </a:p>
        </p:txBody>
      </p:sp>
    </p:spTree>
    <p:extLst>
      <p:ext uri="{BB962C8B-B14F-4D97-AF65-F5344CB8AC3E}">
        <p14:creationId xmlns:p14="http://schemas.microsoft.com/office/powerpoint/2010/main" val="2605818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03091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elegance of the solution is in its simplicity – something that has been lacking in the machine learning space</a:t>
            </a:r>
          </a:p>
          <a:p>
            <a:endParaRPr lang="en-US" baseline="0" dirty="0" smtClean="0"/>
          </a:p>
          <a:p>
            <a:r>
              <a:rPr lang="en-US" baseline="0" dirty="0" smtClean="0"/>
              <a:t>The first issue many enterprises face is data ingestion. With the cloud, you can bring in data sources with the ease of a drop down or drop your on-premises data set into the built in storage space. Users can then model in our development environment – Machine Learning Studio </a:t>
            </a:r>
          </a:p>
          <a:p>
            <a:r>
              <a:rPr lang="en-US" baseline="0" dirty="0" smtClean="0"/>
              <a:t>where we’re offering R, Python and SQLite as first class citizens in addition to our world-class Microsoft algorithms. </a:t>
            </a:r>
          </a:p>
          <a:p>
            <a:endParaRPr lang="en-US" baseline="0" dirty="0" smtClean="0"/>
          </a:p>
          <a:p>
            <a:r>
              <a:rPr lang="en-US" baseline="0" dirty="0" smtClean="0"/>
              <a:t>The second issue – and often the primary one – is putting finished work into production in a way others can use. Client devices, websites, mobile applications, excel spreadsheets you name it anything that supports HTTP requests.</a:t>
            </a:r>
          </a:p>
          <a:p>
            <a:r>
              <a:rPr lang="en-US" baseline="0" dirty="0" smtClean="0"/>
              <a:t>We’ve heard from many data scientists that they model in R on a Linux stack but then have to hand over their work to developers who need to translate that into another language to actually make it work. </a:t>
            </a:r>
          </a:p>
          <a:p>
            <a:r>
              <a:rPr lang="en-US" baseline="0" dirty="0" smtClean="0"/>
              <a:t>This time consuming and unnecessary process has been eliminated with our system, as the model is with a click transformed into a web service end-point that can run over any data, anywhere and connect to any solution or client. </a:t>
            </a:r>
          </a:p>
          <a:p>
            <a:endParaRPr lang="en-US" baseline="0" dirty="0" smtClean="0"/>
          </a:p>
          <a:p>
            <a:r>
              <a:rPr lang="en-US" baseline="0" dirty="0" smtClean="0"/>
              <a:t>Next, not only can this model be put into production for your company, it can be made available for the world on our Machine Learning Marketplace. Microsoft hosts your solution and markets it for you, while you have the freedom to brand and monetize as you see fit.</a:t>
            </a:r>
          </a:p>
          <a:p>
            <a:endParaRPr lang="en-US" baseline="0" dirty="0" smtClean="0"/>
          </a:p>
          <a:p>
            <a:endParaRPr lang="en-US" dirty="0" smtClean="0"/>
          </a:p>
          <a:p>
            <a:pPr marL="0" indent="0">
              <a:buFontTx/>
              <a:buNone/>
            </a:pPr>
            <a:r>
              <a:rPr lang="en-US" dirty="0" smtClean="0"/>
              <a:t/>
            </a:r>
            <a:br>
              <a:rPr lang="en-US" dirty="0" smtClean="0"/>
            </a:br>
            <a:endParaRPr lang="en-US" dirty="0" smtClean="0"/>
          </a:p>
          <a:p>
            <a:pPr marL="171450" indent="-171450">
              <a:buFontTx/>
              <a:buChar char="-"/>
            </a:pP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04589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
            </a:r>
            <a:br>
              <a:rPr lang="en-US" dirty="0" smtClean="0"/>
            </a:b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07662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12</a:t>
            </a:fld>
            <a:endParaRPr lang="en-GB"/>
          </a:p>
        </p:txBody>
      </p:sp>
    </p:spTree>
    <p:extLst>
      <p:ext uri="{BB962C8B-B14F-4D97-AF65-F5344CB8AC3E}">
        <p14:creationId xmlns:p14="http://schemas.microsoft.com/office/powerpoint/2010/main" val="1008891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7843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14</a:t>
            </a:fld>
            <a:endParaRPr lang="en-GB"/>
          </a:p>
        </p:txBody>
      </p:sp>
    </p:spTree>
    <p:extLst>
      <p:ext uri="{BB962C8B-B14F-4D97-AF65-F5344CB8AC3E}">
        <p14:creationId xmlns:p14="http://schemas.microsoft.com/office/powerpoint/2010/main" val="664128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30135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16</a:t>
            </a:fld>
            <a:endParaRPr lang="en-GB"/>
          </a:p>
        </p:txBody>
      </p:sp>
    </p:spTree>
    <p:extLst>
      <p:ext uri="{BB962C8B-B14F-4D97-AF65-F5344CB8AC3E}">
        <p14:creationId xmlns:p14="http://schemas.microsoft.com/office/powerpoint/2010/main" val="360045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17</a:t>
            </a:fld>
            <a:endParaRPr lang="en-GB"/>
          </a:p>
        </p:txBody>
      </p:sp>
    </p:spTree>
    <p:extLst>
      <p:ext uri="{BB962C8B-B14F-4D97-AF65-F5344CB8AC3E}">
        <p14:creationId xmlns:p14="http://schemas.microsoft.com/office/powerpoint/2010/main" val="1965134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18</a:t>
            </a:fld>
            <a:endParaRPr lang="en-GB"/>
          </a:p>
        </p:txBody>
      </p:sp>
    </p:spTree>
    <p:extLst>
      <p:ext uri="{BB962C8B-B14F-4D97-AF65-F5344CB8AC3E}">
        <p14:creationId xmlns:p14="http://schemas.microsoft.com/office/powerpoint/2010/main" val="1273859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EC819A-73A5-4832-BB20-88796821780F}" type="slidenum">
              <a:rPr lang="en-GB" smtClean="0"/>
              <a:t>19</a:t>
            </a:fld>
            <a:endParaRPr lang="en-GB"/>
          </a:p>
        </p:txBody>
      </p:sp>
    </p:spTree>
    <p:extLst>
      <p:ext uri="{BB962C8B-B14F-4D97-AF65-F5344CB8AC3E}">
        <p14:creationId xmlns:p14="http://schemas.microsoft.com/office/powerpoint/2010/main" val="81497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3138" marR="0" lvl="0" indent="0" algn="l" defTabSz="9327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BC5272-1ADD-4AF2-933B-1642BCD5E1E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5465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641246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F6A690B-E4DE-4A20-BF88-3E376FAD4049}" type="slidenum">
              <a:rPr lang="en-GB" smtClean="0"/>
              <a:t>22</a:t>
            </a:fld>
            <a:endParaRPr lang="en-GB"/>
          </a:p>
        </p:txBody>
      </p:sp>
    </p:spTree>
    <p:extLst>
      <p:ext uri="{BB962C8B-B14F-4D97-AF65-F5344CB8AC3E}">
        <p14:creationId xmlns:p14="http://schemas.microsoft.com/office/powerpoint/2010/main" val="2167253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58834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25</a:t>
            </a:fld>
            <a:endParaRPr lang="en-GB">
              <a:solidFill>
                <a:prstClr val="black"/>
              </a:solidFill>
            </a:endParaRPr>
          </a:p>
        </p:txBody>
      </p:sp>
    </p:spTree>
    <p:extLst>
      <p:ext uri="{BB962C8B-B14F-4D97-AF65-F5344CB8AC3E}">
        <p14:creationId xmlns:p14="http://schemas.microsoft.com/office/powerpoint/2010/main" val="2687966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26</a:t>
            </a:fld>
            <a:endParaRPr lang="en-GB">
              <a:solidFill>
                <a:prstClr val="black"/>
              </a:solidFill>
            </a:endParaRPr>
          </a:p>
        </p:txBody>
      </p:sp>
    </p:spTree>
    <p:extLst>
      <p:ext uri="{BB962C8B-B14F-4D97-AF65-F5344CB8AC3E}">
        <p14:creationId xmlns:p14="http://schemas.microsoft.com/office/powerpoint/2010/main" val="2078969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Worldwide Partner Conference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12/7/2015 3:24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71433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12/7/2015 3:25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6910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11668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6</a:t>
            </a:fld>
            <a:endParaRPr lang="en-GB">
              <a:solidFill>
                <a:prstClr val="black"/>
              </a:solidFill>
            </a:endParaRPr>
          </a:p>
        </p:txBody>
      </p:sp>
    </p:spTree>
    <p:extLst>
      <p:ext uri="{BB962C8B-B14F-4D97-AF65-F5344CB8AC3E}">
        <p14:creationId xmlns:p14="http://schemas.microsoft.com/office/powerpoint/2010/main" val="192285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err="1"/>
              <a:t/>
            </a:r>
            <a:br>
              <a:rPr lang="en-GB" dirty="0" err="1"/>
            </a:br>
            <a:endParaRPr lang="en-GB" dirty="0"/>
          </a:p>
        </p:txBody>
      </p:sp>
      <p:sp>
        <p:nvSpPr>
          <p:cNvPr id="4" name="Slide Number Placeholder 3"/>
          <p:cNvSpPr>
            <a:spLocks noGrp="1"/>
          </p:cNvSpPr>
          <p:nvPr>
            <p:ph type="sldNum" sz="quarter" idx="10"/>
          </p:nvPr>
        </p:nvSpPr>
        <p:spPr/>
        <p:txBody>
          <a:bodyPr/>
          <a:lstStyle/>
          <a:p>
            <a:fld id="{B105EF71-489A-4A10-9186-1119E30C5A38}"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1412015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977406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9253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07/12/2015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191854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07/12/2015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346021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07/12/2015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708480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6727415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709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94174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745"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85392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2937" y="6220952"/>
            <a:ext cx="1653406" cy="356169"/>
          </a:xfrm>
          <a:prstGeom prst="rect">
            <a:avLst/>
          </a:prstGeom>
        </p:spPr>
      </p:pic>
    </p:spTree>
    <p:extLst>
      <p:ext uri="{BB962C8B-B14F-4D97-AF65-F5344CB8AC3E}">
        <p14:creationId xmlns:p14="http://schemas.microsoft.com/office/powerpoint/2010/main" val="22794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0041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Tree>
    <p:extLst>
      <p:ext uri="{BB962C8B-B14F-4D97-AF65-F5344CB8AC3E}">
        <p14:creationId xmlns:p14="http://schemas.microsoft.com/office/powerpoint/2010/main" val="3672077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607330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EDEA4A-B9AC-46D6-B175-443BF29867E9}" type="datetimeFigureOut">
              <a:rPr lang="en-GB" smtClean="0"/>
              <a:t>07/12/2015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2651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29851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32794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354661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969822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184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0154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965860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764146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81921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831840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AEDEA4A-B9AC-46D6-B175-443BF29867E9}" type="datetimeFigureOut">
              <a:rPr lang="en-GB" smtClean="0"/>
              <a:t>07/12/2015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14987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6853226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14779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68240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6074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7320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52259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655968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736908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8821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smtClean="0"/>
              <a:t>Click to edit Master title style</a:t>
            </a:r>
            <a:endParaRPr lang="en-US" dirty="0"/>
          </a:p>
        </p:txBody>
      </p:sp>
      <p:sp>
        <p:nvSpPr>
          <p:cNvPr id="6" name="Slide Number Placeholder 4"/>
          <p:cNvSpPr>
            <a:spLocks noGrp="1"/>
          </p:cNvSpPr>
          <p:nvPr>
            <p:ph type="sldNum" sz="quarter" idx="4"/>
          </p:nvPr>
        </p:nvSpPr>
        <p:spPr>
          <a:xfrm>
            <a:off x="11367166" y="6629336"/>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758469247"/>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AEDEA4A-B9AC-46D6-B175-443BF29867E9}" type="datetimeFigureOut">
              <a:rPr lang="en-GB" smtClean="0"/>
              <a:t>07/12/2015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03266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AEDEA4A-B9AC-46D6-B175-443BF29867E9}" type="datetimeFigureOut">
              <a:rPr lang="en-GB" smtClean="0"/>
              <a:t>07/12/2015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205838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AEDEA4A-B9AC-46D6-B175-443BF29867E9}" type="datetimeFigureOut">
              <a:rPr lang="en-GB" smtClean="0"/>
              <a:t>07/12/2015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16744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DEA4A-B9AC-46D6-B175-443BF29867E9}" type="datetimeFigureOut">
              <a:rPr lang="en-GB" smtClean="0"/>
              <a:t>07/12/2015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263404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07/12/2015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1267979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EDEA4A-B9AC-46D6-B175-443BF29867E9}" type="datetimeFigureOut">
              <a:rPr lang="en-GB" smtClean="0"/>
              <a:t>07/12/2015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4CBF51-22A0-4990-AF7F-68BD484AD1C2}" type="slidenum">
              <a:rPr lang="en-GB" smtClean="0"/>
              <a:t>‹#›</a:t>
            </a:fld>
            <a:endParaRPr lang="en-GB"/>
          </a:p>
        </p:txBody>
      </p:sp>
    </p:spTree>
    <p:extLst>
      <p:ext uri="{BB962C8B-B14F-4D97-AF65-F5344CB8AC3E}">
        <p14:creationId xmlns:p14="http://schemas.microsoft.com/office/powerpoint/2010/main" val="4006986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DEA4A-B9AC-46D6-B175-443BF29867E9}" type="datetimeFigureOut">
              <a:rPr lang="en-GB" smtClean="0"/>
              <a:t>07/12/2015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4CBF51-22A0-4990-AF7F-68BD484AD1C2}" type="slidenum">
              <a:rPr lang="en-GB" smtClean="0"/>
              <a:t>‹#›</a:t>
            </a:fld>
            <a:endParaRPr lang="en-GB"/>
          </a:p>
        </p:txBody>
      </p:sp>
    </p:spTree>
    <p:extLst>
      <p:ext uri="{BB962C8B-B14F-4D97-AF65-F5344CB8AC3E}">
        <p14:creationId xmlns:p14="http://schemas.microsoft.com/office/powerpoint/2010/main" val="4228922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9362973"/>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mykatenicho/DataCultureSeri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ykatenicho/DataCultureSeries"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blogs.technet.com/b/machinelearning/archive/2015/07/24/introducing-jupyter-notebooks-in-azure-ml-studio.aspx"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blogs.technet.com/b/machinelearning/archive/2015/07/24/introducing-jupyter-notebooks-in-azure-ml-studio.aspx"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www.projectoxford.ai/"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39.tmp"/><Relationship Id="rId5" Type="http://schemas.openxmlformats.org/officeDocument/2006/relationships/image" Target="../media/image38.png"/><Relationship Id="rId4" Type="http://schemas.openxmlformats.org/officeDocument/2006/relationships/image" Target="../media/image37.tmp"/></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tmp"/><Relationship Id="rId7" Type="http://schemas.openxmlformats.org/officeDocument/2006/relationships/image" Target="../media/image43.png"/><Relationship Id="rId2" Type="http://schemas.openxmlformats.org/officeDocument/2006/relationships/image" Target="../media/image40.tmp"/><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7.tmp"/><Relationship Id="rId4" Type="http://schemas.openxmlformats.org/officeDocument/2006/relationships/image" Target="../media/image39.tmp"/><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hyperlink" Target="http://blogs.technet.com/b/machinelearning/" TargetMode="Externa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hyperlink" Target="https://azureinfo.microsoft.com/BigDataAdvancedAnalyticsWebinars.html" TargetMode="External"/><Relationship Id="rId3" Type="http://schemas.openxmlformats.org/officeDocument/2006/relationships/image" Target="../media/image12.png"/><Relationship Id="rId7" Type="http://schemas.openxmlformats.org/officeDocument/2006/relationships/hyperlink" Target="http://azure.microsoft.com/en-us/documentation/articles/machine-learning-retrain-models-programmatically/"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channel9.msdn.com/Search?term=Azure%20Machine%20Learning#ch9Search&amp;lang-en=en" TargetMode="External"/><Relationship Id="rId11" Type="http://schemas.openxmlformats.org/officeDocument/2006/relationships/hyperlink" Target="https://azure.microsoft.com/en-us/documentation/articles/machine-learning-excel-add-in-for-web-services/" TargetMode="External"/><Relationship Id="rId5" Type="http://schemas.openxmlformats.org/officeDocument/2006/relationships/hyperlink" Target="https://azure.microsoft.com/en-us/documentation/services/machine-learning/" TargetMode="External"/><Relationship Id="rId10" Type="http://schemas.openxmlformats.org/officeDocument/2006/relationships/hyperlink" Target="http://blogs.technet.com/b/machinelearning/archive/2015/07/24/introducing-jupyter-notebooks-in-azure-ml-studio.aspx" TargetMode="External"/><Relationship Id="rId4" Type="http://schemas.openxmlformats.org/officeDocument/2006/relationships/hyperlink" Target="http://download.microsoft.com/download/A/6/1/A613E11E-8F9C-424A-B99D-65344785C288/microsoft-machine-learning-algorithm-cheat-sheet-v6.pdf" TargetMode="External"/><Relationship Id="rId9" Type="http://schemas.openxmlformats.org/officeDocument/2006/relationships/hyperlink" Target="http://blogs.technet.com/b/machinelearn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emf"/><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en.wikipedia.org/wiki/Cross_Industry_Standard_Process_for_Data_Mi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021" y="334925"/>
            <a:ext cx="12208042" cy="6188150"/>
          </a:xfrm>
          <a:prstGeom prst="rect">
            <a:avLst/>
          </a:prstGeom>
        </p:spPr>
      </p:pic>
      <p:sp>
        <p:nvSpPr>
          <p:cNvPr id="5" name="Text Placeholder 4"/>
          <p:cNvSpPr>
            <a:spLocks noGrp="1"/>
          </p:cNvSpPr>
          <p:nvPr>
            <p:ph type="body" sz="quarter" idx="12"/>
          </p:nvPr>
        </p:nvSpPr>
        <p:spPr>
          <a:xfrm>
            <a:off x="1" y="4227210"/>
            <a:ext cx="8299937" cy="1794661"/>
          </a:xfrm>
          <a:solidFill>
            <a:srgbClr val="00A4EF"/>
          </a:solidFill>
        </p:spPr>
        <p:txBody>
          <a:bodyPr/>
          <a:lstStyle/>
          <a:p>
            <a:r>
              <a:rPr lang="en-US" sz="2800" dirty="0" smtClean="0">
                <a:solidFill>
                  <a:schemeClr val="bg1"/>
                </a:solidFill>
                <a:latin typeface="Segoe UI Light" panose="020B0502040204020203" pitchFamily="34" charset="0"/>
                <a:cs typeface="Segoe UI Light" panose="020B0502040204020203" pitchFamily="34" charset="0"/>
              </a:rPr>
              <a:t>Bianca Furtuna @</a:t>
            </a:r>
            <a:r>
              <a:rPr lang="en-US" sz="2800" dirty="0" err="1" smtClean="0">
                <a:solidFill>
                  <a:schemeClr val="bg1"/>
                </a:solidFill>
                <a:latin typeface="Segoe UI Light" panose="020B0502040204020203" pitchFamily="34" charset="0"/>
                <a:cs typeface="Segoe UI Light" panose="020B0502040204020203" pitchFamily="34" charset="0"/>
              </a:rPr>
              <a:t>Fur_Bi</a:t>
            </a:r>
            <a:endParaRPr lang="en-US" sz="2800" dirty="0" smtClean="0">
              <a:solidFill>
                <a:schemeClr val="bg1"/>
              </a:solidFill>
              <a:latin typeface="Segoe UI Light" panose="020B0502040204020203" pitchFamily="34" charset="0"/>
              <a:cs typeface="Segoe UI Light" panose="020B0502040204020203" pitchFamily="34" charset="0"/>
            </a:endParaRPr>
          </a:p>
          <a:p>
            <a:r>
              <a:rPr lang="en-US" sz="2800" dirty="0" smtClean="0">
                <a:solidFill>
                  <a:schemeClr val="bg1"/>
                </a:solidFill>
                <a:latin typeface="Segoe UI Light" panose="020B0502040204020203" pitchFamily="34" charset="0"/>
                <a:cs typeface="Segoe UI Light" panose="020B0502040204020203" pitchFamily="34" charset="0"/>
              </a:rPr>
              <a:t>Technical Evangelist</a:t>
            </a:r>
          </a:p>
          <a:p>
            <a:r>
              <a:rPr lang="en-US" sz="2800" dirty="0" smtClean="0">
                <a:solidFill>
                  <a:schemeClr val="bg1"/>
                </a:solidFill>
                <a:latin typeface="Segoe UI Light" panose="020B0502040204020203" pitchFamily="34" charset="0"/>
                <a:cs typeface="Segoe UI Light" panose="020B0502040204020203" pitchFamily="34" charset="0"/>
              </a:rPr>
              <a:t>Microsoft</a:t>
            </a: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a:xfrm>
            <a:off x="0" y="2163504"/>
            <a:ext cx="8299938" cy="2095610"/>
          </a:xfrm>
          <a:solidFill>
            <a:srgbClr val="00A4EF"/>
          </a:solidFill>
        </p:spPr>
        <p:txBody>
          <a:bodyPr anchor="ctr"/>
          <a:lstStyle/>
          <a:p>
            <a:r>
              <a:rPr lang="en-US" dirty="0" smtClean="0">
                <a:solidFill>
                  <a:schemeClr val="bg1"/>
                </a:solidFill>
                <a:latin typeface="Segoe UI Light" panose="020B0502040204020203" pitchFamily="34" charset="0"/>
                <a:cs typeface="Segoe UI Light" panose="020B0502040204020203" pitchFamily="34" charset="0"/>
              </a:rPr>
              <a:t>Microsoft </a:t>
            </a:r>
            <a:r>
              <a:rPr lang="en-US" dirty="0">
                <a:solidFill>
                  <a:schemeClr val="bg1"/>
                </a:solidFill>
                <a:latin typeface="Segoe UI Light" panose="020B0502040204020203" pitchFamily="34" charset="0"/>
                <a:cs typeface="Segoe UI Light" panose="020B0502040204020203" pitchFamily="34" charset="0"/>
              </a:rPr>
              <a:t>Azure </a:t>
            </a:r>
            <a:r>
              <a:rPr lang="en-US" dirty="0" smtClean="0">
                <a:solidFill>
                  <a:schemeClr val="bg1"/>
                </a:solidFill>
                <a:latin typeface="Segoe UI Light" panose="020B0502040204020203" pitchFamily="34" charset="0"/>
                <a:cs typeface="Segoe UI Light" panose="020B0502040204020203" pitchFamily="34" charset="0"/>
              </a:rPr>
              <a:t>Machine Learning</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6570878" y="4196900"/>
            <a:ext cx="1685569" cy="1807717"/>
          </a:xfrm>
          <a:prstGeom prst="rect">
            <a:avLst/>
          </a:prstGeom>
        </p:spPr>
      </p:pic>
    </p:spTree>
    <p:extLst>
      <p:ext uri="{BB962C8B-B14F-4D97-AF65-F5344CB8AC3E}">
        <p14:creationId xmlns:p14="http://schemas.microsoft.com/office/powerpoint/2010/main" val="99726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1785257"/>
            <a:ext cx="11935041" cy="4905829"/>
          </a:xfrm>
          <a:prstGeom prst="round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What is Azure Machine Learning</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rPr>
              <a:t>Blobs </a:t>
            </a: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and Tables</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Hadoop (HDInsight)</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a:p>
            <a:pPr defTabSz="932597" fontAlgn="base">
              <a:spcBef>
                <a:spcPct val="0"/>
              </a:spcBef>
              <a:spcAft>
                <a:spcPts val="600"/>
              </a:spcAft>
            </a:pPr>
            <a:r>
              <a:rPr lang="en-US" sz="1600" dirty="0" smtClean="0">
                <a:gradFill>
                  <a:gsLst>
                    <a:gs pos="0">
                      <a:schemeClr val="bg1"/>
                    </a:gs>
                    <a:gs pos="100000">
                      <a:schemeClr val="bg1"/>
                    </a:gs>
                  </a:gsLst>
                  <a:lin ang="5400000" scaled="1"/>
                </a:gradFill>
                <a:latin typeface="Segoe UI" panose="020B0502040204020203" pitchFamily="34" charset="0"/>
                <a:cs typeface="Segoe UI" panose="020B0502040204020203" pitchFamily="34" charset="0"/>
              </a:rPr>
              <a:t>Relational DB (Azure SQL DB)</a:t>
            </a:r>
            <a:endParaRPr lang="en-US" sz="1600" dirty="0">
              <a:gradFill>
                <a:gsLst>
                  <a:gs pos="0">
                    <a:schemeClr val="bg1"/>
                  </a:gs>
                  <a:gs pos="100000">
                    <a:schemeClr val="bg1"/>
                  </a:gs>
                </a:gsLst>
                <a:lin ang="5400000" scaled="1"/>
              </a:gradFill>
              <a:latin typeface="Segoe UI" panose="020B0502040204020203" pitchFamily="34" charset="0"/>
              <a:cs typeface="Segoe UI" panose="020B0502040204020203" pitchFamily="34" charset="0"/>
            </a:endParaRP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algn="ct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Data</a:t>
            </a:r>
          </a:p>
        </p:txBody>
      </p:sp>
      <p:grpSp>
        <p:nvGrpSpPr>
          <p:cNvPr id="109" name="Group 108"/>
          <p:cNvGrpSpPr/>
          <p:nvPr/>
        </p:nvGrpSpPr>
        <p:grpSpPr>
          <a:xfrm>
            <a:off x="10568293" y="2991361"/>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3" name="Group 122"/>
          <p:cNvGrpSpPr/>
          <p:nvPr/>
        </p:nvGrpSpPr>
        <p:grpSpPr>
          <a:xfrm>
            <a:off x="9961735" y="4089935"/>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grpSp>
        <p:nvGrpSpPr>
          <p:cNvPr id="140" name="Group 139"/>
          <p:cNvGrpSpPr/>
          <p:nvPr/>
        </p:nvGrpSpPr>
        <p:grpSpPr>
          <a:xfrm>
            <a:off x="10285020" y="5277884"/>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defTabSz="932597"/>
                <a:endParaRPr lang="en-US" dirty="0">
                  <a:solidFill>
                    <a:srgbClr val="00B0F0"/>
                  </a:solidFill>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2151">
                  <a:defRPr/>
                </a:pPr>
                <a:endParaRPr lang="en-US" sz="1836" dirty="0">
                  <a:solidFill>
                    <a:srgbClr val="00B0F0"/>
                  </a:solidFill>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2151">
                  <a:defRPr/>
                </a:pPr>
                <a:endParaRPr lang="en-US" sz="1836" dirty="0">
                  <a:solidFill>
                    <a:srgbClr val="00B0F0"/>
                  </a:solidFill>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2151">
                  <a:defRPr/>
                </a:pPr>
                <a:endParaRPr lang="en-US" sz="1836" dirty="0">
                  <a:solidFill>
                    <a:srgbClr val="00B0F0"/>
                  </a:solidFill>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2151">
                  <a:defRPr/>
                </a:pPr>
                <a:endParaRPr lang="en-US" sz="1836" dirty="0">
                  <a:solidFill>
                    <a:srgbClr val="00B0F0"/>
                  </a:solidFill>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2151">
                  <a:defRPr/>
                </a:pPr>
                <a:endParaRPr lang="en-US" sz="1836" dirty="0">
                  <a:solidFill>
                    <a:srgbClr val="00B0F0"/>
                  </a:solidFill>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2151">
                  <a:defRPr/>
                </a:pPr>
                <a:endParaRPr lang="en-US" sz="1836" dirty="0">
                  <a:solidFill>
                    <a:srgbClr val="00B0F0"/>
                  </a:solidFill>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2151">
                  <a:defRPr/>
                </a:pPr>
                <a:endParaRPr lang="en-US" sz="1836" dirty="0">
                  <a:solidFill>
                    <a:srgbClr val="00B0F0"/>
                  </a:solidFill>
                </a:endParaRPr>
              </a:p>
            </p:txBody>
          </p:sp>
        </p:grpSp>
      </p:gr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defTabSz="913873"/>
            <a:r>
              <a:rPr lang="en-US" sz="2800" dirty="0">
                <a:gradFill>
                  <a:gsLst>
                    <a:gs pos="0">
                      <a:schemeClr val="bg1"/>
                    </a:gs>
                    <a:gs pos="100000">
                      <a:schemeClr val="bg1"/>
                    </a:gs>
                  </a:gsLst>
                  <a:lin ang="5400000" scaled="1"/>
                </a:gradFill>
                <a:latin typeface="Segoe UI Light"/>
                <a:ea typeface="Calibri" panose="020F0502020204030204" pitchFamily="34" charset="0"/>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94394" y="5418826"/>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197" dirty="0">
                  <a:gradFill>
                    <a:gsLst>
                      <a:gs pos="0">
                        <a:schemeClr val="bg1"/>
                      </a:gs>
                      <a:gs pos="100000">
                        <a:schemeClr val="bg1"/>
                      </a:gs>
                    </a:gsLst>
                    <a:lin ang="5400000" scaled="1"/>
                  </a:gradFill>
                </a:rPr>
                <a:t>Monetize the API through our </a:t>
              </a:r>
              <a:r>
                <a:rPr lang="en-US" sz="1197" dirty="0" smtClean="0">
                  <a:gradFill>
                    <a:gsLst>
                      <a:gs pos="0">
                        <a:schemeClr val="bg1"/>
                      </a:gs>
                      <a:gs pos="100000">
                        <a:schemeClr val="bg1"/>
                      </a:gs>
                    </a:gsLst>
                    <a:lin ang="5400000" scaled="1"/>
                  </a:gradFill>
                </a:rPr>
                <a:t>marketplace</a:t>
              </a:r>
              <a:endParaRPr lang="en-US" sz="1197" dirty="0">
                <a:gradFill>
                  <a:gsLst>
                    <a:gs pos="0">
                      <a:schemeClr val="bg1"/>
                    </a:gs>
                    <a:gs pos="100000">
                      <a:schemeClr val="bg1"/>
                    </a:gs>
                  </a:gsLst>
                  <a:lin ang="5400000" scaled="1"/>
                </a:gradFill>
              </a:endParaRPr>
            </a:p>
          </p:txBody>
        </p:sp>
        <p:pic>
          <p:nvPicPr>
            <p:cNvPr id="164" name="Picture 163"/>
            <p:cNvPicPr>
              <a:picLocks noChangeAspect="1"/>
            </p:cNvPicPr>
            <p:nvPr/>
          </p:nvPicPr>
          <p:blipFill>
            <a:blip r:embed="rId5"/>
            <a:stretch>
              <a:fillRect/>
            </a:stretch>
          </p:blipFill>
          <p:spPr>
            <a:xfrm>
              <a:off x="6922450" y="5380459"/>
              <a:ext cx="1210733" cy="722475"/>
            </a:xfrm>
            <a:prstGeom prst="rect">
              <a:avLst/>
            </a:prstGeom>
          </p:spPr>
        </p:pic>
        <p:cxnSp>
          <p:nvCxnSpPr>
            <p:cNvPr id="165" name="Straight Connector 164"/>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7477870" y="2439109"/>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6"/>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cxnSp>
        <p:nvCxnSpPr>
          <p:cNvPr id="172" name="Straight Connector 171"/>
          <p:cNvCxnSpPr/>
          <p:nvPr/>
        </p:nvCxnSpPr>
        <p:spPr>
          <a:xfrm>
            <a:off x="7094394" y="4102580"/>
            <a:ext cx="206223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4"/>
          <p:cNvGrpSpPr>
            <a:grpSpLocks noChangeAspect="1"/>
          </p:cNvGrpSpPr>
          <p:nvPr/>
        </p:nvGrpSpPr>
        <p:grpSpPr bwMode="auto">
          <a:xfrm>
            <a:off x="4129120" y="2688589"/>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200" dirty="0">
                <a:gradFill>
                  <a:gsLst>
                    <a:gs pos="0">
                      <a:schemeClr val="bg1"/>
                    </a:gs>
                    <a:gs pos="100000">
                      <a:schemeClr val="bg1"/>
                    </a:gs>
                  </a:gsLst>
                  <a:lin ang="5400000" scaled="1"/>
                </a:gradFill>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200" name="Straight Connector 199"/>
          <p:cNvCxnSpPr/>
          <p:nvPr/>
        </p:nvCxnSpPr>
        <p:spPr>
          <a:xfrm>
            <a:off x="3791134" y="4612665"/>
            <a:ext cx="27885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892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2760" y="1894386"/>
            <a:ext cx="4144108" cy="4247317"/>
          </a:xfrm>
          <a:prstGeom prst="rect">
            <a:avLst/>
          </a:prstGeom>
        </p:spPr>
        <p:txBody>
          <a:bodyPr wrap="square">
            <a:spAutoFit/>
          </a:bodyPr>
          <a:lstStyle/>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Fully managed cloud service</a:t>
            </a: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Accessed via a browser</a:t>
            </a: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Best in class machine learning algorithms </a:t>
            </a: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Support for R/Python/SQL</a:t>
            </a:r>
          </a:p>
          <a:p>
            <a:pPr marL="342900" indent="-342900">
              <a:spcAft>
                <a:spcPts val="1800"/>
              </a:spcAft>
              <a:buClr>
                <a:srgbClr val="00A4EF"/>
              </a:buClr>
              <a:buFont typeface="Segoe UI Light" panose="020B0502040204020203" pitchFamily="34" charset="0"/>
              <a:buChar char="•"/>
            </a:pPr>
            <a:r>
              <a:rPr lang="en-US" sz="2000" dirty="0">
                <a:latin typeface="Segoe UI Light" panose="020B0502040204020203" pitchFamily="34" charset="0"/>
                <a:cs typeface="Segoe UI Light" panose="020B0502040204020203" pitchFamily="34" charset="0"/>
              </a:rPr>
              <a:t>Collaborative data science </a:t>
            </a:r>
            <a:endParaRPr lang="en-US" sz="2000" dirty="0" smtClean="0">
              <a:latin typeface="Segoe UI Light" panose="020B0502040204020203" pitchFamily="34" charset="0"/>
              <a:cs typeface="Segoe UI Light" panose="020B0502040204020203" pitchFamily="34" charset="0"/>
            </a:endParaRP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Quickly </a:t>
            </a:r>
            <a:r>
              <a:rPr lang="en-US" sz="2000" dirty="0">
                <a:latin typeface="Segoe UI Light" panose="020B0502040204020203" pitchFamily="34" charset="0"/>
                <a:cs typeface="Segoe UI Light" panose="020B0502040204020203" pitchFamily="34" charset="0"/>
              </a:rPr>
              <a:t>deploy models as web </a:t>
            </a:r>
            <a:r>
              <a:rPr lang="en-US" sz="2000" dirty="0" smtClean="0">
                <a:latin typeface="Segoe UI Light" panose="020B0502040204020203" pitchFamily="34" charset="0"/>
                <a:cs typeface="Segoe UI Light" panose="020B0502040204020203" pitchFamily="34" charset="0"/>
              </a:rPr>
              <a:t>services</a:t>
            </a:r>
          </a:p>
          <a:p>
            <a:pPr marL="342900" indent="-342900">
              <a:spcAft>
                <a:spcPts val="1800"/>
              </a:spcAft>
              <a:buClr>
                <a:srgbClr val="00A4EF"/>
              </a:buClr>
              <a:buFont typeface="Segoe UI Light" panose="020B0502040204020203" pitchFamily="34" charset="0"/>
              <a:buChar char="•"/>
            </a:pPr>
            <a:r>
              <a:rPr lang="en-US" sz="2000" dirty="0" smtClean="0">
                <a:latin typeface="Segoe UI Light" panose="020B0502040204020203" pitchFamily="34" charset="0"/>
                <a:cs typeface="Segoe UI Light" panose="020B0502040204020203" pitchFamily="34" charset="0"/>
              </a:rPr>
              <a:t>Publish to a Gallery</a:t>
            </a:r>
            <a:endParaRPr lang="en-US" sz="2000" dirty="0">
              <a:latin typeface="Segoe UI Light" panose="020B0502040204020203" pitchFamily="34" charset="0"/>
              <a:cs typeface="Segoe UI Light" panose="020B0502040204020203" pitchFamily="34" charset="0"/>
            </a:endParaRPr>
          </a:p>
        </p:txBody>
      </p:sp>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What is Azure Machine Learning</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0" name="Picture 9"/>
          <p:cNvPicPr>
            <a:picLocks noChangeAspect="1"/>
          </p:cNvPicPr>
          <p:nvPr/>
        </p:nvPicPr>
        <p:blipFill>
          <a:blip r:embed="rId3"/>
          <a:stretch>
            <a:fillRect/>
          </a:stretch>
        </p:blipFill>
        <p:spPr>
          <a:xfrm>
            <a:off x="4543352" y="2297631"/>
            <a:ext cx="7323875" cy="344082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671624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Flight Delay Scenario</a:t>
            </a:r>
            <a:endParaRPr lang="en-US" sz="3200" b="1"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Full Tutorial Document available on GitHub</a:t>
            </a:r>
          </a:p>
          <a:p>
            <a:pPr marL="0" indent="0">
              <a:buNone/>
            </a:pPr>
            <a:r>
              <a:rPr lang="en-GB" dirty="0">
                <a:hlinkClick r:id="rId3"/>
              </a:rPr>
              <a:t>https://</a:t>
            </a:r>
            <a:r>
              <a:rPr lang="en-GB" dirty="0" smtClean="0">
                <a:hlinkClick r:id="rId3"/>
              </a:rPr>
              <a:t>github.com/amykatenicho/DataCultureSeries</a:t>
            </a:r>
            <a:r>
              <a:rPr lang="en-GB" dirty="0" smtClean="0"/>
              <a:t> </a:t>
            </a:r>
            <a:endParaRPr lang="en-US" dirty="0" smtClean="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3" b="100000" l="0" r="98976"/>
                    </a14:imgEffect>
                  </a14:imgLayer>
                </a14:imgProps>
              </a:ex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235220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4204228"/>
          </a:xfrm>
          <a:prstGeom prst="rect">
            <a:avLst/>
          </a:prstGeom>
        </p:spPr>
        <p:txBody>
          <a:bodyPr wrap="square">
            <a:spAutoFit/>
          </a:bodyPr>
          <a:lstStyle/>
          <a:p>
            <a:pPr>
              <a:lnSpc>
                <a:spcPct val="110000"/>
              </a:lnSpc>
              <a:spcAft>
                <a:spcPts val="2400"/>
              </a:spcAft>
            </a:pP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Create and publish a model that predicts:</a:t>
            </a:r>
          </a:p>
          <a:p>
            <a:pPr algn="ctr">
              <a:lnSpc>
                <a:spcPct val="110000"/>
              </a:lnSpc>
              <a:spcAft>
                <a:spcPts val="2400"/>
              </a:spcAft>
            </a:pPr>
            <a:r>
              <a:rPr lang="en-GB" sz="2000" dirty="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	</a:t>
            </a:r>
            <a:r>
              <a:rPr lang="en-GB" sz="2400" b="1" dirty="0" smtClean="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Will</a:t>
            </a:r>
            <a:r>
              <a:rPr lang="en-GB" sz="2400" b="1" dirty="0" smtClean="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 a flight be delayed given a range of flight details and weather data. </a:t>
            </a:r>
          </a:p>
          <a:p>
            <a:pPr>
              <a:lnSpc>
                <a:spcPct val="110000"/>
              </a:lnSpc>
              <a:spcAft>
                <a:spcPts val="2400"/>
              </a:spcAft>
            </a:pP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Using </a:t>
            </a: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two datasets: flight delay data and weather data</a:t>
            </a:r>
          </a:p>
          <a:p>
            <a:pPr>
              <a:lnSpc>
                <a:spcPct val="110000"/>
              </a:lnSpc>
              <a:spcAft>
                <a:spcPts val="2400"/>
              </a:spcAft>
            </a:pP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The model created will be a form of Supervised </a:t>
            </a:r>
            <a:r>
              <a:rPr lang="en-GB" sz="2000" dirty="0">
                <a:latin typeface="Segoe UI Light" panose="020B0502040204020203" pitchFamily="34" charset="0"/>
                <a:ea typeface="Times New Roman" panose="02020603050405020304" pitchFamily="18" charset="0"/>
                <a:cs typeface="Segoe UI Light" panose="020B0502040204020203" pitchFamily="34" charset="0"/>
              </a:rPr>
              <a:t>L</a:t>
            </a: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earning and will use Binary Classification</a:t>
            </a:r>
          </a:p>
          <a:p>
            <a:pPr algn="ctr">
              <a:lnSpc>
                <a:spcPct val="110000"/>
              </a:lnSpc>
              <a:spcAft>
                <a:spcPts val="2400"/>
              </a:spcAft>
            </a:pPr>
            <a:r>
              <a:rPr lang="en-GB" sz="2000" dirty="0">
                <a:latin typeface="Segoe UI Light" panose="020B0502040204020203" pitchFamily="34" charset="0"/>
                <a:ea typeface="Times New Roman" panose="02020603050405020304" pitchFamily="18" charset="0"/>
                <a:cs typeface="Segoe UI Light" panose="020B0502040204020203" pitchFamily="34" charset="0"/>
              </a:rPr>
              <a:t>	</a:t>
            </a:r>
            <a:r>
              <a:rPr lang="en-GB" sz="2400" b="1" dirty="0" smtClean="0">
                <a:solidFill>
                  <a:srgbClr val="00A4EF"/>
                </a:solidFill>
                <a:latin typeface="Segoe UI Light" panose="020B0502040204020203" pitchFamily="34" charset="0"/>
                <a:ea typeface="Times New Roman" panose="02020603050405020304" pitchFamily="18" charset="0"/>
                <a:cs typeface="Segoe UI Light" panose="020B0502040204020203" pitchFamily="34" charset="0"/>
              </a:rPr>
              <a:t>U</a:t>
            </a:r>
            <a:r>
              <a:rPr lang="en-GB" sz="2400" b="1" dirty="0" smtClean="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rPr>
              <a:t>se historical flight and weather data to predict if a future flight is delayed or not. </a:t>
            </a:r>
            <a:endParaRPr lang="en-GB" sz="2000" b="1" dirty="0" smtClean="0">
              <a:solidFill>
                <a:srgbClr val="00A4EF"/>
              </a:solidFill>
              <a:effectLst/>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Aft>
                <a:spcPts val="2400"/>
              </a:spcAft>
            </a:pP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Finally </a:t>
            </a: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produce a web service you can query with new flights to gain a prediction</a:t>
            </a: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Our Scenario</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10684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Digit Recognition Demo</a:t>
            </a:r>
            <a:endParaRPr lang="en-US" sz="3200" b="1"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195019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690688"/>
            <a:ext cx="10515600" cy="2062103"/>
          </a:xfrm>
          <a:prstGeom prst="rect">
            <a:avLst/>
          </a:prstGeom>
        </p:spPr>
        <p:txBody>
          <a:bodyPr wrap="square">
            <a:spAutoFit/>
          </a:bodyPr>
          <a:lstStyle/>
          <a:p>
            <a:pPr>
              <a:lnSpc>
                <a:spcPct val="110000"/>
              </a:lnSpc>
              <a:spcAft>
                <a:spcPts val="2400"/>
              </a:spcAft>
            </a:pPr>
            <a:r>
              <a:rPr lang="en-GB" sz="2000" b="1" dirty="0" smtClean="0">
                <a:latin typeface="Segoe UI Light" panose="020B0502040204020203" pitchFamily="34" charset="0"/>
                <a:ea typeface="Times New Roman" panose="02020603050405020304" pitchFamily="18" charset="0"/>
                <a:cs typeface="Segoe UI Light" panose="020B0502040204020203" pitchFamily="34" charset="0"/>
              </a:rPr>
              <a:t>Using a popular MNIST dataset </a:t>
            </a: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 commonly used in Machine Learning Scenarios for testing Image Processing Systems </a:t>
            </a:r>
          </a:p>
          <a:p>
            <a:pPr>
              <a:lnSpc>
                <a:spcPct val="110000"/>
              </a:lnSpc>
              <a:spcAft>
                <a:spcPts val="2400"/>
              </a:spcAft>
            </a:pP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42</a:t>
            </a:r>
            <a:r>
              <a:rPr lang="en-GB" sz="2000" dirty="0" smtClean="0">
                <a:effectLst/>
                <a:latin typeface="Segoe UI Light" panose="020B0502040204020203" pitchFamily="34" charset="0"/>
                <a:ea typeface="Times New Roman" panose="02020603050405020304" pitchFamily="18" charset="0"/>
                <a:cs typeface="Segoe UI Light" panose="020B0502040204020203" pitchFamily="34" charset="0"/>
              </a:rPr>
              <a:t>,000 Images, each image is 28 x 28 pixels  and each pixel has a value from 0 – 255</a:t>
            </a:r>
          </a:p>
          <a:p>
            <a:pPr>
              <a:lnSpc>
                <a:spcPct val="110000"/>
              </a:lnSpc>
              <a:spcAft>
                <a:spcPts val="2400"/>
              </a:spcAft>
            </a:pPr>
            <a:r>
              <a:rPr lang="en-GB" sz="2000" b="1" dirty="0" smtClean="0">
                <a:latin typeface="Segoe UI Light" panose="020B0502040204020203" pitchFamily="34" charset="0"/>
                <a:ea typeface="Times New Roman" panose="02020603050405020304" pitchFamily="18" charset="0"/>
                <a:cs typeface="Segoe UI Light" panose="020B0502040204020203" pitchFamily="34" charset="0"/>
              </a:rPr>
              <a:t>No images but a CSV file </a:t>
            </a:r>
            <a:r>
              <a:rPr lang="en-GB" sz="2000" dirty="0" smtClean="0">
                <a:latin typeface="Segoe UI Light" panose="020B0502040204020203" pitchFamily="34" charset="0"/>
                <a:ea typeface="Times New Roman" panose="02020603050405020304" pitchFamily="18" charset="0"/>
                <a:cs typeface="Segoe UI Light" panose="020B0502040204020203" pitchFamily="34" charset="0"/>
              </a:rPr>
              <a:t>– 785 columns: label and 784 pixel colours</a:t>
            </a:r>
            <a:endParaRPr lang="en-GB" sz="2000" dirty="0">
              <a:effectLst/>
              <a:latin typeface="Segoe UI Light" panose="020B0502040204020203" pitchFamily="34" charset="0"/>
              <a:ea typeface="Times New Roman" panose="02020603050405020304" pitchFamily="18" charset="0"/>
              <a:cs typeface="Segoe UI Light" panose="020B0502040204020203" pitchFamily="34" charset="0"/>
            </a:endParaRPr>
          </a:p>
        </p:txBody>
      </p:sp>
      <p:sp>
        <p:nvSpPr>
          <p:cNvPr id="5" name="Rectangle 4"/>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Our Scenario</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3679486" y="3945295"/>
            <a:ext cx="4833028" cy="2419408"/>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Tree>
    <p:extLst>
      <p:ext uri="{BB962C8B-B14F-4D97-AF65-F5344CB8AC3E}">
        <p14:creationId xmlns:p14="http://schemas.microsoft.com/office/powerpoint/2010/main" val="1769083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Integrate R/Python into Azure ML</a:t>
            </a:r>
            <a:endParaRPr lang="en-US" sz="3200" b="1"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Extra </a:t>
            </a:r>
            <a:r>
              <a:rPr lang="en-US" dirty="0">
                <a:latin typeface="Segoe UI Light" panose="020B0502040204020203" pitchFamily="34" charset="0"/>
                <a:cs typeface="Segoe UI Light" panose="020B0502040204020203" pitchFamily="34" charset="0"/>
              </a:rPr>
              <a:t>Resources Available </a:t>
            </a:r>
            <a:r>
              <a:rPr lang="en-US" dirty="0" smtClean="0">
                <a:latin typeface="Segoe UI Light" panose="020B0502040204020203" pitchFamily="34" charset="0"/>
                <a:cs typeface="Segoe UI Light" panose="020B0502040204020203" pitchFamily="34" charset="0"/>
              </a:rPr>
              <a:t>on GitHub </a:t>
            </a:r>
            <a:r>
              <a:rPr lang="en-GB" dirty="0">
                <a:hlinkClick r:id="rId3"/>
              </a:rPr>
              <a:t>https://github.com/amykatenicho/DataCultureSeries</a:t>
            </a:r>
            <a:r>
              <a:rPr lang="en-GB" dirty="0"/>
              <a:t> </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2761573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Jupiter Notebooks</a:t>
            </a:r>
            <a:endParaRPr lang="en-US" sz="3200" b="1"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More information: </a:t>
            </a:r>
            <a:r>
              <a:rPr lang="en-GB" dirty="0">
                <a:hlinkClick r:id="rId3"/>
              </a:rPr>
              <a:t>http://</a:t>
            </a:r>
            <a:r>
              <a:rPr lang="en-GB" dirty="0" smtClean="0">
                <a:hlinkClick r:id="rId3"/>
              </a:rPr>
              <a:t>blogs.technet.com/b/machinelearning/archive/2015/07/24/introducing-jupyter-notebooks-in-azure-ml-studio.aspx</a:t>
            </a:r>
            <a:r>
              <a:rPr lang="en-GB" dirty="0" smtClean="0"/>
              <a:t> </a:t>
            </a:r>
            <a:endParaRPr lang="en-US" dirty="0" smtClean="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5599627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US" sz="7200" dirty="0" smtClean="0">
                <a:latin typeface="Segoe UI Light" panose="020B0502040204020203" pitchFamily="34" charset="0"/>
                <a:cs typeface="Segoe UI Light" panose="020B0502040204020203" pitchFamily="34" charset="0"/>
              </a:rPr>
              <a:t>Azure ML Studio Demo</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smtClean="0">
                <a:latin typeface="Segoe UI Light" panose="020B0502040204020203" pitchFamily="34" charset="0"/>
                <a:cs typeface="Segoe UI Light" panose="020B0502040204020203" pitchFamily="34" charset="0"/>
              </a:rPr>
              <a:t>Retrain Machine Learning Models</a:t>
            </a:r>
            <a:endParaRPr lang="en-US" sz="3200" b="1" dirty="0">
              <a:latin typeface="Segoe UI Light" panose="020B0502040204020203" pitchFamily="34" charset="0"/>
              <a:cs typeface="Segoe UI Light" panose="020B0502040204020203" pitchFamily="34" charset="0"/>
            </a:endParaRPr>
          </a:p>
          <a:p>
            <a:pPr marL="0" indent="0">
              <a:buNone/>
            </a:pPr>
            <a:r>
              <a:rPr lang="en-US" dirty="0" smtClean="0">
                <a:latin typeface="Segoe UI Light" panose="020B0502040204020203" pitchFamily="34" charset="0"/>
                <a:cs typeface="Segoe UI Light" panose="020B0502040204020203" pitchFamily="34" charset="0"/>
              </a:rPr>
              <a:t>More information: </a:t>
            </a:r>
            <a:r>
              <a:rPr lang="en-GB" dirty="0">
                <a:hlinkClick r:id="rId3"/>
              </a:rPr>
              <a:t>http://</a:t>
            </a:r>
            <a:r>
              <a:rPr lang="en-GB" dirty="0" smtClean="0">
                <a:hlinkClick r:id="rId3"/>
              </a:rPr>
              <a:t>blogs.technet.com/b/machinelearning/archive/2015/07/24/introducing-jupyter-notebooks-in-azure-ml-studio.aspx</a:t>
            </a:r>
            <a:r>
              <a:rPr lang="en-GB" dirty="0" smtClean="0"/>
              <a:t> </a:t>
            </a:r>
            <a:endParaRPr lang="en-US" dirty="0" smtClean="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1512411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A4E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normAutofit/>
          </a:bodyPr>
          <a:lstStyle/>
          <a:p>
            <a:r>
              <a:rPr lang="en-GB" sz="7200" dirty="0">
                <a:ln w="3175">
                  <a:noFill/>
                </a:ln>
                <a:solidFill>
                  <a:srgbClr val="FFFFFF"/>
                </a:solidFill>
                <a:latin typeface="Segoe UI Light"/>
                <a:ea typeface="+mn-ea"/>
                <a:cs typeface="Segoe UI" pitchFamily="34" charset="0"/>
              </a:rPr>
              <a:t>Machine Learning </a:t>
            </a:r>
            <a:r>
              <a:rPr lang="en-GB" sz="7200" dirty="0" smtClean="0">
                <a:ln w="3175">
                  <a:noFill/>
                </a:ln>
                <a:solidFill>
                  <a:srgbClr val="FFFFFF"/>
                </a:solidFill>
                <a:latin typeface="Segoe UI Light"/>
                <a:ea typeface="+mn-ea"/>
                <a:cs typeface="Segoe UI" pitchFamily="34" charset="0"/>
              </a:rPr>
              <a:t>API’s</a:t>
            </a:r>
            <a:endParaRPr lang="en-US" sz="7200" dirty="0">
              <a:latin typeface="Segoe UI Light" panose="020B0502040204020203" pitchFamily="34" charset="0"/>
              <a:cs typeface="Segoe UI Light" panose="020B0502040204020203" pitchFamily="34" charset="0"/>
            </a:endParaRPr>
          </a:p>
        </p:txBody>
      </p:sp>
      <p:sp>
        <p:nvSpPr>
          <p:cNvPr id="3" name="Text Placeholder 4"/>
          <p:cNvSpPr txBox="1">
            <a:spLocks/>
          </p:cNvSpPr>
          <p:nvPr/>
        </p:nvSpPr>
        <p:spPr>
          <a:xfrm>
            <a:off x="269239" y="3880389"/>
            <a:ext cx="10198594" cy="179466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latin typeface="Segoe UI Light" panose="020B0502040204020203" pitchFamily="34" charset="0"/>
                <a:cs typeface="Segoe UI Light" panose="020B0502040204020203" pitchFamily="34" charset="0"/>
              </a:rPr>
              <a:t>Pr</a:t>
            </a:r>
            <a:r>
              <a:rPr lang="en-GB" sz="3200" b="1" dirty="0">
                <a:latin typeface="Segoe UI Light" panose="020B0502040204020203" pitchFamily="34" charset="0"/>
                <a:cs typeface="Segoe UI Light" panose="020B0502040204020203" pitchFamily="34" charset="0"/>
              </a:rPr>
              <a:t>oject Oxford, Announced at //</a:t>
            </a:r>
            <a:r>
              <a:rPr lang="en-GB" sz="3200" b="1" dirty="0" smtClean="0">
                <a:latin typeface="Segoe UI Light" panose="020B0502040204020203" pitchFamily="34" charset="0"/>
                <a:cs typeface="Segoe UI Light" panose="020B0502040204020203" pitchFamily="34" charset="0"/>
              </a:rPr>
              <a:t>BUILD</a:t>
            </a:r>
          </a:p>
          <a:p>
            <a:pPr marL="0" indent="0">
              <a:buNone/>
            </a:pPr>
            <a:r>
              <a:rPr lang="en-GB" dirty="0" smtClean="0">
                <a:latin typeface="Segoe UI Light" panose="020B0502040204020203" pitchFamily="34" charset="0"/>
                <a:cs typeface="Segoe UI Light" panose="020B0502040204020203" pitchFamily="34" charset="0"/>
                <a:hlinkClick r:id="rId3"/>
              </a:rPr>
              <a:t>http</a:t>
            </a:r>
            <a:r>
              <a:rPr lang="en-GB" dirty="0">
                <a:latin typeface="Segoe UI Light" panose="020B0502040204020203" pitchFamily="34" charset="0"/>
                <a:cs typeface="Segoe UI Light" panose="020B0502040204020203" pitchFamily="34" charset="0"/>
                <a:hlinkClick r:id="rId3"/>
              </a:rPr>
              <a:t>://www.projectoxford.ai</a:t>
            </a:r>
            <a:r>
              <a:rPr lang="en-GB" dirty="0" smtClean="0">
                <a:latin typeface="Segoe UI Light" panose="020B0502040204020203" pitchFamily="34" charset="0"/>
                <a:cs typeface="Segoe UI Light" panose="020B0502040204020203" pitchFamily="34" charset="0"/>
                <a:hlinkClick r:id="rId3"/>
              </a:rPr>
              <a:t>/</a:t>
            </a:r>
            <a:r>
              <a:rPr lang="en-GB" dirty="0" smtClean="0">
                <a:latin typeface="Segoe UI Light" panose="020B0502040204020203" pitchFamily="34" charset="0"/>
                <a:cs typeface="Segoe UI Light" panose="020B0502040204020203" pitchFamily="34" charset="0"/>
              </a:rPr>
              <a:t> </a:t>
            </a:r>
            <a:endParaRPr lang="en-US" dirty="0" smtClean="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10360558" y="4908100"/>
            <a:ext cx="1685569" cy="1807717"/>
          </a:xfrm>
          <a:prstGeom prst="rect">
            <a:avLst/>
          </a:prstGeom>
        </p:spPr>
      </p:pic>
    </p:spTree>
    <p:extLst>
      <p:ext uri="{BB962C8B-B14F-4D97-AF65-F5344CB8AC3E}">
        <p14:creationId xmlns:p14="http://schemas.microsoft.com/office/powerpoint/2010/main" val="379832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the speed of business</a:t>
            </a:r>
          </a:p>
        </p:txBody>
      </p:sp>
      <p:sp>
        <p:nvSpPr>
          <p:cNvPr id="6" name="TextBox 5"/>
          <p:cNvSpPr txBox="1"/>
          <p:nvPr/>
        </p:nvSpPr>
        <p:spPr>
          <a:xfrm>
            <a:off x="2116178" y="4898257"/>
            <a:ext cx="2645901" cy="651687"/>
          </a:xfrm>
          <a:prstGeom prst="rect">
            <a:avLst/>
          </a:prstGeom>
        </p:spPr>
        <p:txBody>
          <a:bodyPr wrap="square" lIns="179259" tIns="143407" rIns="179259" bIns="143407" rtlCol="0">
            <a:spAutoFit/>
          </a:bodyPr>
          <a:lstStyle/>
          <a:p>
            <a:pPr algn="ctr" defTabSz="896386"/>
            <a:r>
              <a:rPr lang="en-US" sz="2353" kern="0" dirty="0">
                <a:latin typeface="+mj-lt"/>
              </a:rPr>
              <a:t>Machine </a:t>
            </a:r>
            <a:r>
              <a:rPr lang="en-US" sz="2353" kern="0" dirty="0">
                <a:latin typeface="+mj-lt"/>
              </a:rPr>
              <a:t>Learning</a:t>
            </a:r>
            <a:endParaRPr lang="en-US" sz="2353" kern="0" dirty="0">
              <a:latin typeface="+mj-lt"/>
            </a:endParaRPr>
          </a:p>
        </p:txBody>
      </p:sp>
      <p:sp>
        <p:nvSpPr>
          <p:cNvPr id="7" name="TextBox 6"/>
          <p:cNvSpPr txBox="1"/>
          <p:nvPr/>
        </p:nvSpPr>
        <p:spPr>
          <a:xfrm>
            <a:off x="8120894" y="3291155"/>
            <a:ext cx="1246829" cy="651687"/>
          </a:xfrm>
          <a:prstGeom prst="rect">
            <a:avLst/>
          </a:prstGeom>
        </p:spPr>
        <p:txBody>
          <a:bodyPr wrap="square" lIns="179259" tIns="143407" rIns="179259" bIns="143407" rtlCol="0">
            <a:spAutoFit/>
          </a:bodyPr>
          <a:lstStyle/>
          <a:p>
            <a:pPr algn="ctr" defTabSz="896386"/>
            <a:r>
              <a:rPr lang="en-US" sz="2353" kern="0" dirty="0">
                <a:latin typeface="+mj-lt"/>
              </a:rPr>
              <a:t>Cloud</a:t>
            </a:r>
          </a:p>
        </p:txBody>
      </p:sp>
      <p:sp>
        <p:nvSpPr>
          <p:cNvPr id="8" name="TextBox 7"/>
          <p:cNvSpPr txBox="1"/>
          <p:nvPr/>
        </p:nvSpPr>
        <p:spPr>
          <a:xfrm>
            <a:off x="2802614" y="2210295"/>
            <a:ext cx="1961164" cy="651687"/>
          </a:xfrm>
          <a:prstGeom prst="rect">
            <a:avLst/>
          </a:prstGeom>
        </p:spPr>
        <p:txBody>
          <a:bodyPr wrap="square" lIns="179259" tIns="143407" rIns="179259" bIns="143407" rtlCol="0">
            <a:spAutoFit/>
          </a:bodyPr>
          <a:lstStyle/>
          <a:p>
            <a:pPr algn="ctr" defTabSz="896386"/>
            <a:r>
              <a:rPr lang="en-US" sz="2353" kern="0" dirty="0">
                <a:latin typeface="+mj-lt"/>
              </a:rPr>
              <a:t>Big </a:t>
            </a:r>
            <a:r>
              <a:rPr lang="en-US" sz="2353" kern="0" dirty="0">
                <a:latin typeface="+mj-lt"/>
              </a:rPr>
              <a:t>Data</a:t>
            </a:r>
            <a:endParaRPr lang="en-US" sz="2353" kern="0" dirty="0">
              <a:latin typeface="+mj-lt"/>
            </a:endParaRPr>
          </a:p>
        </p:txBody>
      </p:sp>
      <p:sp>
        <p:nvSpPr>
          <p:cNvPr id="10" name="Oval 9"/>
          <p:cNvSpPr/>
          <p:nvPr/>
        </p:nvSpPr>
        <p:spPr bwMode="auto">
          <a:xfrm>
            <a:off x="4400611" y="2084058"/>
            <a:ext cx="3417466" cy="3417466"/>
          </a:xfrm>
          <a:prstGeom prst="ellipse">
            <a:avLst/>
          </a:prstGeom>
          <a:noFill/>
          <a:ln w="38100"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p:cNvGrpSpPr/>
          <p:nvPr/>
        </p:nvGrpSpPr>
        <p:grpSpPr>
          <a:xfrm>
            <a:off x="11285243" y="-1296"/>
            <a:ext cx="1118057" cy="1828541"/>
            <a:chOff x="8609012" y="5013325"/>
            <a:chExt cx="1117766" cy="1828800"/>
          </a:xfrm>
        </p:grpSpPr>
        <p:grpSp>
          <p:nvGrpSpPr>
            <p:cNvPr id="58" name="Group 237"/>
            <p:cNvGrpSpPr/>
            <p:nvPr/>
          </p:nvGrpSpPr>
          <p:grpSpPr bwMode="auto">
            <a:xfrm>
              <a:off x="8609012" y="5013325"/>
              <a:ext cx="893763" cy="1828800"/>
              <a:chOff x="5907088" y="4368800"/>
              <a:chExt cx="893763" cy="1682750"/>
            </a:xfrm>
          </p:grpSpPr>
          <p:sp>
            <p:nvSpPr>
              <p:cNvPr id="60" name="Rectangle 196"/>
              <p:cNvSpPr>
                <a:spLocks noChangeArrowheads="1"/>
              </p:cNvSpPr>
              <p:nvPr/>
            </p:nvSpPr>
            <p:spPr bwMode="auto">
              <a:xfrm>
                <a:off x="5907088" y="4368800"/>
                <a:ext cx="893763" cy="1682750"/>
              </a:xfrm>
              <a:prstGeom prst="rect">
                <a:avLst/>
              </a:prstGeom>
              <a:solidFill>
                <a:srgbClr val="231F20">
                  <a:alpha val="0"/>
                </a:srgbClr>
              </a:solidFill>
              <a:ln w="9525">
                <a:no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1" name="Freeform 197"/>
              <p:cNvSpPr>
                <a:spLocks noEditPoints="1"/>
              </p:cNvSpPr>
              <p:nvPr/>
            </p:nvSpPr>
            <p:spPr bwMode="auto">
              <a:xfrm>
                <a:off x="6462713" y="4718050"/>
                <a:ext cx="239713" cy="119063"/>
              </a:xfrm>
              <a:custGeom>
                <a:avLst/>
                <a:gdLst/>
                <a:ahLst/>
                <a:cxnLst>
                  <a:cxn ang="0">
                    <a:pos x="35" y="9"/>
                  </a:cxn>
                  <a:cxn ang="0">
                    <a:pos x="0" y="9"/>
                  </a:cxn>
                  <a:cxn ang="0">
                    <a:pos x="0" y="0"/>
                  </a:cxn>
                  <a:cxn ang="0">
                    <a:pos x="93" y="0"/>
                  </a:cxn>
                  <a:cxn ang="0">
                    <a:pos x="93" y="21"/>
                  </a:cxn>
                  <a:cxn ang="0">
                    <a:pos x="86" y="39"/>
                  </a:cxn>
                  <a:cxn ang="0">
                    <a:pos x="65" y="46"/>
                  </a:cxn>
                  <a:cxn ang="0">
                    <a:pos x="44" y="39"/>
                  </a:cxn>
                  <a:cxn ang="0">
                    <a:pos x="35" y="19"/>
                  </a:cxn>
                  <a:cxn ang="0">
                    <a:pos x="35" y="9"/>
                  </a:cxn>
                  <a:cxn ang="0">
                    <a:pos x="84" y="9"/>
                  </a:cxn>
                  <a:cxn ang="0">
                    <a:pos x="44" y="9"/>
                  </a:cxn>
                  <a:cxn ang="0">
                    <a:pos x="44" y="18"/>
                  </a:cxn>
                  <a:cxn ang="0">
                    <a:pos x="49" y="31"/>
                  </a:cxn>
                  <a:cxn ang="0">
                    <a:pos x="64" y="36"/>
                  </a:cxn>
                  <a:cxn ang="0">
                    <a:pos x="84" y="19"/>
                  </a:cxn>
                  <a:cxn ang="0">
                    <a:pos x="84" y="9"/>
                  </a:cxn>
                </a:cxnLst>
                <a:rect l="0" t="0" r="r" b="b"/>
                <a:pathLst>
                  <a:path w="93" h="46">
                    <a:moveTo>
                      <a:pt x="35" y="9"/>
                    </a:moveTo>
                    <a:cubicBezTo>
                      <a:pt x="0" y="9"/>
                      <a:pt x="0" y="9"/>
                      <a:pt x="0" y="9"/>
                    </a:cubicBezTo>
                    <a:cubicBezTo>
                      <a:pt x="0" y="0"/>
                      <a:pt x="0" y="0"/>
                      <a:pt x="0" y="0"/>
                    </a:cubicBezTo>
                    <a:cubicBezTo>
                      <a:pt x="93" y="0"/>
                      <a:pt x="93" y="0"/>
                      <a:pt x="93" y="0"/>
                    </a:cubicBezTo>
                    <a:cubicBezTo>
                      <a:pt x="93" y="21"/>
                      <a:pt x="93" y="21"/>
                      <a:pt x="93" y="21"/>
                    </a:cubicBezTo>
                    <a:cubicBezTo>
                      <a:pt x="93" y="29"/>
                      <a:pt x="90" y="35"/>
                      <a:pt x="86" y="39"/>
                    </a:cubicBezTo>
                    <a:cubicBezTo>
                      <a:pt x="81" y="44"/>
                      <a:pt x="74" y="46"/>
                      <a:pt x="65" y="46"/>
                    </a:cubicBezTo>
                    <a:cubicBezTo>
                      <a:pt x="57" y="46"/>
                      <a:pt x="49" y="44"/>
                      <a:pt x="44" y="39"/>
                    </a:cubicBezTo>
                    <a:cubicBezTo>
                      <a:pt x="38" y="34"/>
                      <a:pt x="35" y="27"/>
                      <a:pt x="35" y="19"/>
                    </a:cubicBezTo>
                    <a:lnTo>
                      <a:pt x="35" y="9"/>
                    </a:lnTo>
                    <a:close/>
                    <a:moveTo>
                      <a:pt x="84" y="9"/>
                    </a:moveTo>
                    <a:cubicBezTo>
                      <a:pt x="44" y="9"/>
                      <a:pt x="44" y="9"/>
                      <a:pt x="44" y="9"/>
                    </a:cubicBezTo>
                    <a:cubicBezTo>
                      <a:pt x="44" y="18"/>
                      <a:pt x="44" y="18"/>
                      <a:pt x="44" y="18"/>
                    </a:cubicBezTo>
                    <a:cubicBezTo>
                      <a:pt x="44" y="24"/>
                      <a:pt x="46" y="28"/>
                      <a:pt x="49" y="31"/>
                    </a:cubicBezTo>
                    <a:cubicBezTo>
                      <a:pt x="53" y="34"/>
                      <a:pt x="58" y="36"/>
                      <a:pt x="64" y="36"/>
                    </a:cubicBezTo>
                    <a:cubicBezTo>
                      <a:pt x="77" y="36"/>
                      <a:pt x="84" y="30"/>
                      <a:pt x="84" y="19"/>
                    </a:cubicBezTo>
                    <a:lnTo>
                      <a:pt x="84" y="9"/>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2" name="Freeform 198"/>
              <p:cNvSpPr>
                <a:spLocks noEditPoints="1"/>
              </p:cNvSpPr>
              <p:nvPr/>
            </p:nvSpPr>
            <p:spPr bwMode="auto">
              <a:xfrm>
                <a:off x="6462713" y="4872038"/>
                <a:ext cx="239713" cy="119063"/>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9"/>
                  </a:cxn>
                  <a:cxn ang="0">
                    <a:pos x="49" y="32"/>
                  </a:cxn>
                  <a:cxn ang="0">
                    <a:pos x="64" y="36"/>
                  </a:cxn>
                  <a:cxn ang="0">
                    <a:pos x="84" y="20"/>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6"/>
                      <a:pt x="65" y="46"/>
                    </a:cubicBezTo>
                    <a:cubicBezTo>
                      <a:pt x="57" y="46"/>
                      <a:pt x="49" y="44"/>
                      <a:pt x="44" y="39"/>
                    </a:cubicBezTo>
                    <a:cubicBezTo>
                      <a:pt x="38" y="34"/>
                      <a:pt x="35" y="28"/>
                      <a:pt x="35" y="19"/>
                    </a:cubicBezTo>
                    <a:lnTo>
                      <a:pt x="35" y="10"/>
                    </a:lnTo>
                    <a:close/>
                    <a:moveTo>
                      <a:pt x="84" y="10"/>
                    </a:moveTo>
                    <a:cubicBezTo>
                      <a:pt x="44" y="10"/>
                      <a:pt x="44" y="10"/>
                      <a:pt x="44" y="10"/>
                    </a:cubicBezTo>
                    <a:cubicBezTo>
                      <a:pt x="44" y="19"/>
                      <a:pt x="44" y="19"/>
                      <a:pt x="44" y="19"/>
                    </a:cubicBezTo>
                    <a:cubicBezTo>
                      <a:pt x="44" y="24"/>
                      <a:pt x="46" y="29"/>
                      <a:pt x="49" y="32"/>
                    </a:cubicBezTo>
                    <a:cubicBezTo>
                      <a:pt x="53" y="35"/>
                      <a:pt x="58" y="36"/>
                      <a:pt x="64" y="36"/>
                    </a:cubicBezTo>
                    <a:cubicBezTo>
                      <a:pt x="77" y="36"/>
                      <a:pt x="84" y="31"/>
                      <a:pt x="84" y="20"/>
                    </a:cubicBezTo>
                    <a:lnTo>
                      <a:pt x="84" y="1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3" name="Freeform 199"/>
              <p:cNvSpPr>
                <a:spLocks/>
              </p:cNvSpPr>
              <p:nvPr/>
            </p:nvSpPr>
            <p:spPr bwMode="auto">
              <a:xfrm>
                <a:off x="6462713" y="5010150"/>
                <a:ext cx="239713" cy="131763"/>
              </a:xfrm>
              <a:custGeom>
                <a:avLst/>
                <a:gdLst/>
                <a:ahLst/>
                <a:cxnLst>
                  <a:cxn ang="0">
                    <a:pos x="136" y="49"/>
                  </a:cxn>
                  <a:cxn ang="0">
                    <a:pos x="0" y="49"/>
                  </a:cxn>
                  <a:cxn ang="0">
                    <a:pos x="0" y="32"/>
                  </a:cxn>
                  <a:cxn ang="0">
                    <a:pos x="136" y="32"/>
                  </a:cxn>
                  <a:cxn ang="0">
                    <a:pos x="136" y="0"/>
                  </a:cxn>
                  <a:cxn ang="0">
                    <a:pos x="151" y="0"/>
                  </a:cxn>
                  <a:cxn ang="0">
                    <a:pos x="151" y="83"/>
                  </a:cxn>
                  <a:cxn ang="0">
                    <a:pos x="136" y="83"/>
                  </a:cxn>
                  <a:cxn ang="0">
                    <a:pos x="136" y="49"/>
                  </a:cxn>
                </a:cxnLst>
                <a:rect l="0" t="0" r="r" b="b"/>
                <a:pathLst>
                  <a:path w="151" h="83">
                    <a:moveTo>
                      <a:pt x="136" y="49"/>
                    </a:moveTo>
                    <a:lnTo>
                      <a:pt x="0" y="49"/>
                    </a:lnTo>
                    <a:lnTo>
                      <a:pt x="0" y="32"/>
                    </a:lnTo>
                    <a:lnTo>
                      <a:pt x="136" y="32"/>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4" name="Freeform 200"/>
              <p:cNvSpPr>
                <a:spLocks noEditPoints="1"/>
              </p:cNvSpPr>
              <p:nvPr/>
            </p:nvSpPr>
            <p:spPr bwMode="auto">
              <a:xfrm>
                <a:off x="6462713" y="5246688"/>
                <a:ext cx="239713" cy="127000"/>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8" y="10"/>
                  </a:cxn>
                  <a:cxn ang="0">
                    <a:pos x="48" y="20"/>
                  </a:cxn>
                  <a:cxn ang="0">
                    <a:pos x="53" y="31"/>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1"/>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0" y="36"/>
                      <a:pt x="86" y="40"/>
                    </a:cubicBezTo>
                    <a:cubicBezTo>
                      <a:pt x="82" y="44"/>
                      <a:pt x="76" y="46"/>
                      <a:pt x="68" y="46"/>
                    </a:cubicBezTo>
                    <a:cubicBezTo>
                      <a:pt x="55" y="46"/>
                      <a:pt x="46" y="40"/>
                      <a:pt x="43" y="29"/>
                    </a:cubicBezTo>
                    <a:cubicBezTo>
                      <a:pt x="43" y="29"/>
                      <a:pt x="43" y="29"/>
                      <a:pt x="43" y="29"/>
                    </a:cubicBezTo>
                    <a:cubicBezTo>
                      <a:pt x="41" y="33"/>
                      <a:pt x="37" y="36"/>
                      <a:pt x="29" y="39"/>
                    </a:cubicBezTo>
                    <a:cubicBezTo>
                      <a:pt x="0" y="49"/>
                      <a:pt x="0" y="49"/>
                      <a:pt x="0" y="49"/>
                    </a:cubicBezTo>
                    <a:lnTo>
                      <a:pt x="0" y="38"/>
                    </a:lnTo>
                    <a:close/>
                    <a:moveTo>
                      <a:pt x="84" y="10"/>
                    </a:moveTo>
                    <a:cubicBezTo>
                      <a:pt x="48" y="10"/>
                      <a:pt x="48" y="10"/>
                      <a:pt x="48" y="10"/>
                    </a:cubicBezTo>
                    <a:cubicBezTo>
                      <a:pt x="48" y="20"/>
                      <a:pt x="48" y="20"/>
                      <a:pt x="48" y="20"/>
                    </a:cubicBezTo>
                    <a:cubicBezTo>
                      <a:pt x="48" y="25"/>
                      <a:pt x="50" y="28"/>
                      <a:pt x="53" y="31"/>
                    </a:cubicBezTo>
                    <a:cubicBezTo>
                      <a:pt x="57" y="34"/>
                      <a:pt x="61" y="36"/>
                      <a:pt x="67" y="36"/>
                    </a:cubicBezTo>
                    <a:cubicBezTo>
                      <a:pt x="72" y="36"/>
                      <a:pt x="77" y="34"/>
                      <a:pt x="80" y="32"/>
                    </a:cubicBezTo>
                    <a:cubicBezTo>
                      <a:pt x="82" y="29"/>
                      <a:pt x="84" y="25"/>
                      <a:pt x="84" y="20"/>
                    </a:cubicBezTo>
                    <a:lnTo>
                      <a:pt x="84" y="1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5" name="Freeform 201"/>
              <p:cNvSpPr>
                <a:spLocks/>
              </p:cNvSpPr>
              <p:nvPr/>
            </p:nvSpPr>
            <p:spPr bwMode="auto">
              <a:xfrm>
                <a:off x="6462713" y="5413375"/>
                <a:ext cx="239713" cy="100013"/>
              </a:xfrm>
              <a:custGeom>
                <a:avLst/>
                <a:gdLst/>
                <a:ahLst/>
                <a:cxnLst>
                  <a:cxn ang="0">
                    <a:pos x="0" y="0"/>
                  </a:cxn>
                  <a:cxn ang="0">
                    <a:pos x="151" y="0"/>
                  </a:cxn>
                  <a:cxn ang="0">
                    <a:pos x="151" y="60"/>
                  </a:cxn>
                  <a:cxn ang="0">
                    <a:pos x="136" y="60"/>
                  </a:cxn>
                  <a:cxn ang="0">
                    <a:pos x="136" y="14"/>
                  </a:cxn>
                  <a:cxn ang="0">
                    <a:pos x="83" y="14"/>
                  </a:cxn>
                  <a:cxn ang="0">
                    <a:pos x="83" y="57"/>
                  </a:cxn>
                  <a:cxn ang="0">
                    <a:pos x="68" y="57"/>
                  </a:cxn>
                  <a:cxn ang="0">
                    <a:pos x="68" y="14"/>
                  </a:cxn>
                  <a:cxn ang="0">
                    <a:pos x="14" y="14"/>
                  </a:cxn>
                  <a:cxn ang="0">
                    <a:pos x="14" y="63"/>
                  </a:cxn>
                  <a:cxn ang="0">
                    <a:pos x="0" y="63"/>
                  </a:cxn>
                  <a:cxn ang="0">
                    <a:pos x="0" y="0"/>
                  </a:cxn>
                </a:cxnLst>
                <a:rect l="0" t="0" r="r" b="b"/>
                <a:pathLst>
                  <a:path w="151" h="63">
                    <a:moveTo>
                      <a:pt x="0" y="0"/>
                    </a:moveTo>
                    <a:lnTo>
                      <a:pt x="151" y="0"/>
                    </a:lnTo>
                    <a:lnTo>
                      <a:pt x="151" y="60"/>
                    </a:lnTo>
                    <a:lnTo>
                      <a:pt x="136" y="60"/>
                    </a:lnTo>
                    <a:lnTo>
                      <a:pt x="136" y="14"/>
                    </a:lnTo>
                    <a:lnTo>
                      <a:pt x="83" y="14"/>
                    </a:lnTo>
                    <a:lnTo>
                      <a:pt x="83" y="57"/>
                    </a:lnTo>
                    <a:lnTo>
                      <a:pt x="68" y="57"/>
                    </a:lnTo>
                    <a:lnTo>
                      <a:pt x="68" y="14"/>
                    </a:lnTo>
                    <a:lnTo>
                      <a:pt x="14" y="14"/>
                    </a:lnTo>
                    <a:lnTo>
                      <a:pt x="14" y="63"/>
                    </a:lnTo>
                    <a:lnTo>
                      <a:pt x="0" y="63"/>
                    </a:lnTo>
                    <a:lnTo>
                      <a:pt x="0" y="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6" name="Freeform 202"/>
              <p:cNvSpPr>
                <a:spLocks/>
              </p:cNvSpPr>
              <p:nvPr/>
            </p:nvSpPr>
            <p:spPr bwMode="auto">
              <a:xfrm>
                <a:off x="6462713" y="5554663"/>
                <a:ext cx="239713" cy="192088"/>
              </a:xfrm>
              <a:custGeom>
                <a:avLst/>
                <a:gdLst/>
                <a:ahLst/>
                <a:cxnLst>
                  <a:cxn ang="0">
                    <a:pos x="0" y="65"/>
                  </a:cxn>
                  <a:cxn ang="0">
                    <a:pos x="62" y="65"/>
                  </a:cxn>
                  <a:cxn ang="0">
                    <a:pos x="72" y="65"/>
                  </a:cxn>
                  <a:cxn ang="0">
                    <a:pos x="79" y="66"/>
                  </a:cxn>
                  <a:cxn ang="0">
                    <a:pos x="79" y="65"/>
                  </a:cxn>
                  <a:cxn ang="0">
                    <a:pos x="67" y="62"/>
                  </a:cxn>
                  <a:cxn ang="0">
                    <a:pos x="0" y="41"/>
                  </a:cxn>
                  <a:cxn ang="0">
                    <a:pos x="0" y="34"/>
                  </a:cxn>
                  <a:cxn ang="0">
                    <a:pos x="67" y="12"/>
                  </a:cxn>
                  <a:cxn ang="0">
                    <a:pos x="79" y="9"/>
                  </a:cxn>
                  <a:cxn ang="0">
                    <a:pos x="79" y="8"/>
                  </a:cxn>
                  <a:cxn ang="0">
                    <a:pos x="61" y="9"/>
                  </a:cxn>
                  <a:cxn ang="0">
                    <a:pos x="0" y="9"/>
                  </a:cxn>
                  <a:cxn ang="0">
                    <a:pos x="0" y="0"/>
                  </a:cxn>
                  <a:cxn ang="0">
                    <a:pos x="93" y="0"/>
                  </a:cxn>
                  <a:cxn ang="0">
                    <a:pos x="93" y="13"/>
                  </a:cxn>
                  <a:cxn ang="0">
                    <a:pos x="26" y="35"/>
                  </a:cxn>
                  <a:cxn ang="0">
                    <a:pos x="15" y="37"/>
                  </a:cxn>
                  <a:cxn ang="0">
                    <a:pos x="15" y="38"/>
                  </a:cxn>
                  <a:cxn ang="0">
                    <a:pos x="21" y="39"/>
                  </a:cxn>
                  <a:cxn ang="0">
                    <a:pos x="26" y="40"/>
                  </a:cxn>
                  <a:cxn ang="0">
                    <a:pos x="93" y="62"/>
                  </a:cxn>
                  <a:cxn ang="0">
                    <a:pos x="93" y="74"/>
                  </a:cxn>
                  <a:cxn ang="0">
                    <a:pos x="0" y="74"/>
                  </a:cxn>
                  <a:cxn ang="0">
                    <a:pos x="0" y="65"/>
                  </a:cxn>
                </a:cxnLst>
                <a:rect l="0" t="0" r="r" b="b"/>
                <a:pathLst>
                  <a:path w="93" h="74">
                    <a:moveTo>
                      <a:pt x="0" y="65"/>
                    </a:moveTo>
                    <a:cubicBezTo>
                      <a:pt x="62" y="65"/>
                      <a:pt x="62" y="65"/>
                      <a:pt x="62" y="65"/>
                    </a:cubicBezTo>
                    <a:cubicBezTo>
                      <a:pt x="66" y="65"/>
                      <a:pt x="69" y="65"/>
                      <a:pt x="72" y="65"/>
                    </a:cubicBezTo>
                    <a:cubicBezTo>
                      <a:pt x="75" y="65"/>
                      <a:pt x="77" y="65"/>
                      <a:pt x="79" y="66"/>
                    </a:cubicBezTo>
                    <a:cubicBezTo>
                      <a:pt x="79" y="65"/>
                      <a:pt x="79" y="65"/>
                      <a:pt x="79" y="65"/>
                    </a:cubicBezTo>
                    <a:cubicBezTo>
                      <a:pt x="74" y="64"/>
                      <a:pt x="70" y="63"/>
                      <a:pt x="67" y="62"/>
                    </a:cubicBezTo>
                    <a:cubicBezTo>
                      <a:pt x="0" y="41"/>
                      <a:pt x="0" y="41"/>
                      <a:pt x="0" y="41"/>
                    </a:cubicBezTo>
                    <a:cubicBezTo>
                      <a:pt x="0" y="34"/>
                      <a:pt x="0" y="34"/>
                      <a:pt x="0" y="34"/>
                    </a:cubicBezTo>
                    <a:cubicBezTo>
                      <a:pt x="67" y="12"/>
                      <a:pt x="67" y="12"/>
                      <a:pt x="67" y="12"/>
                    </a:cubicBezTo>
                    <a:cubicBezTo>
                      <a:pt x="68" y="11"/>
                      <a:pt x="72" y="10"/>
                      <a:pt x="79" y="9"/>
                    </a:cubicBezTo>
                    <a:cubicBezTo>
                      <a:pt x="79" y="8"/>
                      <a:pt x="79" y="8"/>
                      <a:pt x="79" y="8"/>
                    </a:cubicBezTo>
                    <a:cubicBezTo>
                      <a:pt x="73" y="9"/>
                      <a:pt x="67" y="9"/>
                      <a:pt x="61" y="9"/>
                    </a:cubicBezTo>
                    <a:cubicBezTo>
                      <a:pt x="0" y="9"/>
                      <a:pt x="0" y="9"/>
                      <a:pt x="0" y="9"/>
                    </a:cubicBezTo>
                    <a:cubicBezTo>
                      <a:pt x="0" y="0"/>
                      <a:pt x="0" y="0"/>
                      <a:pt x="0" y="0"/>
                    </a:cubicBezTo>
                    <a:cubicBezTo>
                      <a:pt x="93" y="0"/>
                      <a:pt x="93" y="0"/>
                      <a:pt x="93" y="0"/>
                    </a:cubicBezTo>
                    <a:cubicBezTo>
                      <a:pt x="93" y="13"/>
                      <a:pt x="93" y="13"/>
                      <a:pt x="93" y="13"/>
                    </a:cubicBezTo>
                    <a:cubicBezTo>
                      <a:pt x="26" y="35"/>
                      <a:pt x="26" y="35"/>
                      <a:pt x="26" y="35"/>
                    </a:cubicBezTo>
                    <a:cubicBezTo>
                      <a:pt x="23" y="36"/>
                      <a:pt x="19" y="37"/>
                      <a:pt x="15" y="37"/>
                    </a:cubicBezTo>
                    <a:cubicBezTo>
                      <a:pt x="15" y="38"/>
                      <a:pt x="15" y="38"/>
                      <a:pt x="15" y="38"/>
                    </a:cubicBezTo>
                    <a:cubicBezTo>
                      <a:pt x="17" y="38"/>
                      <a:pt x="19" y="38"/>
                      <a:pt x="21" y="39"/>
                    </a:cubicBezTo>
                    <a:cubicBezTo>
                      <a:pt x="23" y="39"/>
                      <a:pt x="24" y="40"/>
                      <a:pt x="26" y="40"/>
                    </a:cubicBezTo>
                    <a:cubicBezTo>
                      <a:pt x="93" y="62"/>
                      <a:pt x="93" y="62"/>
                      <a:pt x="93" y="62"/>
                    </a:cubicBezTo>
                    <a:cubicBezTo>
                      <a:pt x="93" y="74"/>
                      <a:pt x="93" y="74"/>
                      <a:pt x="93" y="74"/>
                    </a:cubicBezTo>
                    <a:cubicBezTo>
                      <a:pt x="0" y="74"/>
                      <a:pt x="0" y="74"/>
                      <a:pt x="0" y="74"/>
                    </a:cubicBezTo>
                    <a:lnTo>
                      <a:pt x="0" y="65"/>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7" name="Freeform 203"/>
              <p:cNvSpPr>
                <a:spLocks/>
              </p:cNvSpPr>
              <p:nvPr/>
            </p:nvSpPr>
            <p:spPr bwMode="auto">
              <a:xfrm>
                <a:off x="6042025" y="5040313"/>
                <a:ext cx="241300" cy="160338"/>
              </a:xfrm>
              <a:custGeom>
                <a:avLst/>
                <a:gdLst/>
                <a:ahLst/>
                <a:cxnLst>
                  <a:cxn ang="0">
                    <a:pos x="0" y="0"/>
                  </a:cxn>
                  <a:cxn ang="0">
                    <a:pos x="27" y="7"/>
                  </a:cxn>
                  <a:cxn ang="0">
                    <a:pos x="27" y="38"/>
                  </a:cxn>
                  <a:cxn ang="0">
                    <a:pos x="120" y="57"/>
                  </a:cxn>
                  <a:cxn ang="0">
                    <a:pos x="113" y="23"/>
                  </a:cxn>
                  <a:cxn ang="0">
                    <a:pos x="139" y="30"/>
                  </a:cxn>
                  <a:cxn ang="0">
                    <a:pos x="152" y="98"/>
                  </a:cxn>
                  <a:cxn ang="0">
                    <a:pos x="27" y="70"/>
                  </a:cxn>
                  <a:cxn ang="0">
                    <a:pos x="27" y="101"/>
                  </a:cxn>
                  <a:cxn ang="0">
                    <a:pos x="0" y="95"/>
                  </a:cxn>
                  <a:cxn ang="0">
                    <a:pos x="0" y="0"/>
                  </a:cxn>
                </a:cxnLst>
                <a:rect l="0" t="0" r="r" b="b"/>
                <a:pathLst>
                  <a:path w="152" h="101">
                    <a:moveTo>
                      <a:pt x="0" y="0"/>
                    </a:moveTo>
                    <a:lnTo>
                      <a:pt x="27" y="7"/>
                    </a:lnTo>
                    <a:lnTo>
                      <a:pt x="27" y="38"/>
                    </a:lnTo>
                    <a:lnTo>
                      <a:pt x="120" y="57"/>
                    </a:lnTo>
                    <a:lnTo>
                      <a:pt x="113" y="23"/>
                    </a:lnTo>
                    <a:lnTo>
                      <a:pt x="139" y="30"/>
                    </a:lnTo>
                    <a:lnTo>
                      <a:pt x="152" y="98"/>
                    </a:lnTo>
                    <a:lnTo>
                      <a:pt x="27" y="70"/>
                    </a:lnTo>
                    <a:lnTo>
                      <a:pt x="27" y="101"/>
                    </a:lnTo>
                    <a:lnTo>
                      <a:pt x="0" y="95"/>
                    </a:lnTo>
                    <a:lnTo>
                      <a:pt x="0" y="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sp>
            <p:nvSpPr>
              <p:cNvPr id="68" name="Freeform 204"/>
              <p:cNvSpPr>
                <a:spLocks/>
              </p:cNvSpPr>
              <p:nvPr/>
            </p:nvSpPr>
            <p:spPr bwMode="auto">
              <a:xfrm>
                <a:off x="6042025" y="5229225"/>
                <a:ext cx="241300" cy="196850"/>
              </a:xfrm>
              <a:custGeom>
                <a:avLst/>
                <a:gdLst/>
                <a:ahLst/>
                <a:cxnLst>
                  <a:cxn ang="0">
                    <a:pos x="71" y="76"/>
                  </a:cxn>
                  <a:cxn ang="0">
                    <a:pos x="61" y="74"/>
                  </a:cxn>
                  <a:cxn ang="0">
                    <a:pos x="52" y="69"/>
                  </a:cxn>
                  <a:cxn ang="0">
                    <a:pos x="43" y="61"/>
                  </a:cxn>
                  <a:cxn ang="0">
                    <a:pos x="34" y="50"/>
                  </a:cxn>
                  <a:cxn ang="0">
                    <a:pos x="18" y="27"/>
                  </a:cxn>
                  <a:cxn ang="0">
                    <a:pos x="17" y="27"/>
                  </a:cxn>
                  <a:cxn ang="0">
                    <a:pos x="17" y="64"/>
                  </a:cxn>
                  <a:cxn ang="0">
                    <a:pos x="0" y="61"/>
                  </a:cxn>
                  <a:cxn ang="0">
                    <a:pos x="0" y="0"/>
                  </a:cxn>
                  <a:cxn ang="0">
                    <a:pos x="17" y="3"/>
                  </a:cxn>
                  <a:cxn ang="0">
                    <a:pos x="43" y="36"/>
                  </a:cxn>
                  <a:cxn ang="0">
                    <a:pos x="50" y="45"/>
                  </a:cxn>
                  <a:cxn ang="0">
                    <a:pos x="56" y="51"/>
                  </a:cxn>
                  <a:cxn ang="0">
                    <a:pos x="62" y="54"/>
                  </a:cxn>
                  <a:cxn ang="0">
                    <a:pos x="67" y="55"/>
                  </a:cxn>
                  <a:cxn ang="0">
                    <a:pos x="72" y="55"/>
                  </a:cxn>
                  <a:cxn ang="0">
                    <a:pos x="75" y="52"/>
                  </a:cxn>
                  <a:cxn ang="0">
                    <a:pos x="77" y="48"/>
                  </a:cxn>
                  <a:cxn ang="0">
                    <a:pos x="78" y="42"/>
                  </a:cxn>
                  <a:cxn ang="0">
                    <a:pos x="77" y="36"/>
                  </a:cxn>
                  <a:cxn ang="0">
                    <a:pos x="76" y="30"/>
                  </a:cxn>
                  <a:cxn ang="0">
                    <a:pos x="73" y="24"/>
                  </a:cxn>
                  <a:cxn ang="0">
                    <a:pos x="70" y="19"/>
                  </a:cxn>
                  <a:cxn ang="0">
                    <a:pos x="89" y="23"/>
                  </a:cxn>
                  <a:cxn ang="0">
                    <a:pos x="91" y="27"/>
                  </a:cxn>
                  <a:cxn ang="0">
                    <a:pos x="92" y="33"/>
                  </a:cxn>
                  <a:cxn ang="0">
                    <a:pos x="94" y="40"/>
                  </a:cxn>
                  <a:cxn ang="0">
                    <a:pos x="94" y="48"/>
                  </a:cxn>
                  <a:cxn ang="0">
                    <a:pos x="93" y="60"/>
                  </a:cxn>
                  <a:cxn ang="0">
                    <a:pos x="88" y="69"/>
                  </a:cxn>
                  <a:cxn ang="0">
                    <a:pos x="81" y="74"/>
                  </a:cxn>
                  <a:cxn ang="0">
                    <a:pos x="71" y="76"/>
                  </a:cxn>
                </a:cxnLst>
                <a:rect l="0" t="0" r="r" b="b"/>
                <a:pathLst>
                  <a:path w="94" h="76">
                    <a:moveTo>
                      <a:pt x="71" y="76"/>
                    </a:moveTo>
                    <a:cubicBezTo>
                      <a:pt x="67" y="76"/>
                      <a:pt x="64" y="75"/>
                      <a:pt x="61" y="74"/>
                    </a:cubicBezTo>
                    <a:cubicBezTo>
                      <a:pt x="58" y="73"/>
                      <a:pt x="55" y="71"/>
                      <a:pt x="52" y="69"/>
                    </a:cubicBezTo>
                    <a:cubicBezTo>
                      <a:pt x="49" y="67"/>
                      <a:pt x="46" y="64"/>
                      <a:pt x="43" y="61"/>
                    </a:cubicBezTo>
                    <a:cubicBezTo>
                      <a:pt x="40" y="58"/>
                      <a:pt x="37" y="54"/>
                      <a:pt x="34" y="50"/>
                    </a:cubicBezTo>
                    <a:cubicBezTo>
                      <a:pt x="18" y="27"/>
                      <a:pt x="18" y="27"/>
                      <a:pt x="18" y="27"/>
                    </a:cubicBezTo>
                    <a:cubicBezTo>
                      <a:pt x="17" y="27"/>
                      <a:pt x="17" y="27"/>
                      <a:pt x="17" y="27"/>
                    </a:cubicBezTo>
                    <a:cubicBezTo>
                      <a:pt x="17" y="64"/>
                      <a:pt x="17" y="64"/>
                      <a:pt x="17" y="64"/>
                    </a:cubicBezTo>
                    <a:cubicBezTo>
                      <a:pt x="0" y="61"/>
                      <a:pt x="0" y="61"/>
                      <a:pt x="0" y="61"/>
                    </a:cubicBezTo>
                    <a:cubicBezTo>
                      <a:pt x="0" y="0"/>
                      <a:pt x="0" y="0"/>
                      <a:pt x="0" y="0"/>
                    </a:cubicBezTo>
                    <a:cubicBezTo>
                      <a:pt x="17" y="3"/>
                      <a:pt x="17" y="3"/>
                      <a:pt x="17" y="3"/>
                    </a:cubicBezTo>
                    <a:cubicBezTo>
                      <a:pt x="43" y="36"/>
                      <a:pt x="43" y="36"/>
                      <a:pt x="43" y="36"/>
                    </a:cubicBezTo>
                    <a:cubicBezTo>
                      <a:pt x="46" y="40"/>
                      <a:pt x="48" y="42"/>
                      <a:pt x="50" y="45"/>
                    </a:cubicBezTo>
                    <a:cubicBezTo>
                      <a:pt x="52" y="47"/>
                      <a:pt x="54" y="49"/>
                      <a:pt x="56" y="51"/>
                    </a:cubicBezTo>
                    <a:cubicBezTo>
                      <a:pt x="58" y="52"/>
                      <a:pt x="60" y="53"/>
                      <a:pt x="62" y="54"/>
                    </a:cubicBezTo>
                    <a:cubicBezTo>
                      <a:pt x="63" y="55"/>
                      <a:pt x="65" y="55"/>
                      <a:pt x="67" y="55"/>
                    </a:cubicBezTo>
                    <a:cubicBezTo>
                      <a:pt x="69" y="55"/>
                      <a:pt x="70" y="55"/>
                      <a:pt x="72" y="55"/>
                    </a:cubicBezTo>
                    <a:cubicBezTo>
                      <a:pt x="73" y="54"/>
                      <a:pt x="74" y="53"/>
                      <a:pt x="75" y="52"/>
                    </a:cubicBezTo>
                    <a:cubicBezTo>
                      <a:pt x="76" y="51"/>
                      <a:pt x="77" y="50"/>
                      <a:pt x="77" y="48"/>
                    </a:cubicBezTo>
                    <a:cubicBezTo>
                      <a:pt x="78" y="47"/>
                      <a:pt x="78" y="45"/>
                      <a:pt x="78" y="42"/>
                    </a:cubicBezTo>
                    <a:cubicBezTo>
                      <a:pt x="78" y="40"/>
                      <a:pt x="78" y="38"/>
                      <a:pt x="77" y="36"/>
                    </a:cubicBezTo>
                    <a:cubicBezTo>
                      <a:pt x="77" y="34"/>
                      <a:pt x="76" y="32"/>
                      <a:pt x="76" y="30"/>
                    </a:cubicBezTo>
                    <a:cubicBezTo>
                      <a:pt x="75" y="28"/>
                      <a:pt x="74" y="26"/>
                      <a:pt x="73" y="24"/>
                    </a:cubicBezTo>
                    <a:cubicBezTo>
                      <a:pt x="72" y="22"/>
                      <a:pt x="71" y="20"/>
                      <a:pt x="70" y="19"/>
                    </a:cubicBezTo>
                    <a:cubicBezTo>
                      <a:pt x="89" y="23"/>
                      <a:pt x="89" y="23"/>
                      <a:pt x="89" y="23"/>
                    </a:cubicBezTo>
                    <a:cubicBezTo>
                      <a:pt x="89" y="24"/>
                      <a:pt x="90" y="25"/>
                      <a:pt x="91" y="27"/>
                    </a:cubicBezTo>
                    <a:cubicBezTo>
                      <a:pt x="91" y="29"/>
                      <a:pt x="92" y="31"/>
                      <a:pt x="92" y="33"/>
                    </a:cubicBezTo>
                    <a:cubicBezTo>
                      <a:pt x="93" y="35"/>
                      <a:pt x="93" y="37"/>
                      <a:pt x="94" y="40"/>
                    </a:cubicBezTo>
                    <a:cubicBezTo>
                      <a:pt x="94" y="42"/>
                      <a:pt x="94" y="45"/>
                      <a:pt x="94" y="48"/>
                    </a:cubicBezTo>
                    <a:cubicBezTo>
                      <a:pt x="94" y="53"/>
                      <a:pt x="94" y="57"/>
                      <a:pt x="93" y="60"/>
                    </a:cubicBezTo>
                    <a:cubicBezTo>
                      <a:pt x="92" y="64"/>
                      <a:pt x="90" y="67"/>
                      <a:pt x="88" y="69"/>
                    </a:cubicBezTo>
                    <a:cubicBezTo>
                      <a:pt x="86" y="71"/>
                      <a:pt x="83" y="73"/>
                      <a:pt x="81" y="74"/>
                    </a:cubicBezTo>
                    <a:cubicBezTo>
                      <a:pt x="78" y="75"/>
                      <a:pt x="75" y="76"/>
                      <a:pt x="71" y="76"/>
                    </a:cubicBez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solidFill>
                    <a:srgbClr val="505050"/>
                  </a:solidFill>
                  <a:latin typeface="Segoe UI"/>
                </a:endParaRPr>
              </a:p>
            </p:txBody>
          </p:sp>
        </p:grpSp>
        <p:sp>
          <p:nvSpPr>
            <p:cNvPr id="59" name="TextBox 58"/>
            <p:cNvSpPr txBox="1"/>
            <p:nvPr/>
          </p:nvSpPr>
          <p:spPr>
            <a:xfrm rot="5400000">
              <a:off x="8731452" y="5834099"/>
              <a:ext cx="1809752" cy="180900"/>
            </a:xfrm>
            <a:prstGeom prst="rect">
              <a:avLst/>
            </a:prstGeom>
            <a:noFill/>
          </p:spPr>
          <p:txBody>
            <a:bodyPr wrap="square" lIns="0" tIns="0" rIns="0" bIns="0" rtlCol="0">
              <a:spAutoFit/>
            </a:bodyPr>
            <a:lstStyle/>
            <a:p>
              <a:pPr defTabSz="914367">
                <a:defRPr/>
              </a:pPr>
              <a:r>
                <a:rPr lang="en-US" sz="1176" dirty="0">
                  <a:solidFill>
                    <a:srgbClr val="C00000"/>
                  </a:solidFill>
                  <a:latin typeface="Segoe Condensed" pitchFamily="34" charset="0"/>
                </a:rPr>
                <a:t>PPT REM 12</a:t>
              </a:r>
            </a:p>
          </p:txBody>
        </p:sp>
      </p:grpSp>
      <p:grpSp>
        <p:nvGrpSpPr>
          <p:cNvPr id="22" name="Group 21"/>
          <p:cNvGrpSpPr/>
          <p:nvPr/>
        </p:nvGrpSpPr>
        <p:grpSpPr>
          <a:xfrm>
            <a:off x="5055134" y="2738580"/>
            <a:ext cx="2108421" cy="2108422"/>
            <a:chOff x="5156499" y="2792998"/>
            <a:chExt cx="2150699" cy="2150700"/>
          </a:xfrm>
        </p:grpSpPr>
        <p:sp>
          <p:nvSpPr>
            <p:cNvPr id="13" name="Oval 12"/>
            <p:cNvSpPr/>
            <p:nvPr/>
          </p:nvSpPr>
          <p:spPr bwMode="auto">
            <a:xfrm>
              <a:off x="5156499" y="2792998"/>
              <a:ext cx="2150699" cy="2150700"/>
            </a:xfrm>
            <a:prstGeom prst="ellipse">
              <a:avLst/>
            </a:prstGeom>
            <a:solidFill>
              <a:schemeClr val="bg2"/>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119"/>
            <p:cNvSpPr>
              <a:spLocks noChangeAspect="1" noEditPoints="1"/>
            </p:cNvSpPr>
            <p:nvPr/>
          </p:nvSpPr>
          <p:spPr bwMode="auto">
            <a:xfrm>
              <a:off x="5718336" y="3433602"/>
              <a:ext cx="883861" cy="826731"/>
            </a:xfrm>
            <a:custGeom>
              <a:avLst/>
              <a:gdLst>
                <a:gd name="T0" fmla="*/ 1438 w 2955"/>
                <a:gd name="T1" fmla="*/ 1625 h 2764"/>
                <a:gd name="T2" fmla="*/ 0 w 2955"/>
                <a:gd name="T3" fmla="*/ 1779 h 2764"/>
                <a:gd name="T4" fmla="*/ 845 w 2955"/>
                <a:gd name="T5" fmla="*/ 1531 h 2764"/>
                <a:gd name="T6" fmla="*/ 1438 w 2955"/>
                <a:gd name="T7" fmla="*/ 2764 h 2764"/>
                <a:gd name="T8" fmla="*/ 2955 w 2955"/>
                <a:gd name="T9" fmla="*/ 0 h 2764"/>
                <a:gd name="T10" fmla="*/ 1977 w 2955"/>
                <a:gd name="T11" fmla="*/ 2339 h 2764"/>
                <a:gd name="T12" fmla="*/ 1764 w 2955"/>
                <a:gd name="T13" fmla="*/ 2126 h 2764"/>
                <a:gd name="T14" fmla="*/ 1977 w 2955"/>
                <a:gd name="T15" fmla="*/ 2339 h 2764"/>
                <a:gd name="T16" fmla="*/ 1764 w 2955"/>
                <a:gd name="T17" fmla="*/ 1913 h 2764"/>
                <a:gd name="T18" fmla="*/ 1977 w 2955"/>
                <a:gd name="T19" fmla="*/ 1701 h 2764"/>
                <a:gd name="T20" fmla="*/ 1977 w 2955"/>
                <a:gd name="T21" fmla="*/ 1488 h 2764"/>
                <a:gd name="T22" fmla="*/ 1764 w 2955"/>
                <a:gd name="T23" fmla="*/ 1276 h 2764"/>
                <a:gd name="T24" fmla="*/ 1977 w 2955"/>
                <a:gd name="T25" fmla="*/ 1488 h 2764"/>
                <a:gd name="T26" fmla="*/ 1764 w 2955"/>
                <a:gd name="T27" fmla="*/ 1063 h 2764"/>
                <a:gd name="T28" fmla="*/ 1977 w 2955"/>
                <a:gd name="T29" fmla="*/ 850 h 2764"/>
                <a:gd name="T30" fmla="*/ 1977 w 2955"/>
                <a:gd name="T31" fmla="*/ 638 h 2764"/>
                <a:gd name="T32" fmla="*/ 1764 w 2955"/>
                <a:gd name="T33" fmla="*/ 425 h 2764"/>
                <a:gd name="T34" fmla="*/ 1977 w 2955"/>
                <a:gd name="T35" fmla="*/ 638 h 2764"/>
                <a:gd name="T36" fmla="*/ 2090 w 2955"/>
                <a:gd name="T37" fmla="*/ 2339 h 2764"/>
                <a:gd name="T38" fmla="*/ 2303 w 2955"/>
                <a:gd name="T39" fmla="*/ 2126 h 2764"/>
                <a:gd name="T40" fmla="*/ 2303 w 2955"/>
                <a:gd name="T41" fmla="*/ 1913 h 2764"/>
                <a:gd name="T42" fmla="*/ 2090 w 2955"/>
                <a:gd name="T43" fmla="*/ 1701 h 2764"/>
                <a:gd name="T44" fmla="*/ 2303 w 2955"/>
                <a:gd name="T45" fmla="*/ 1913 h 2764"/>
                <a:gd name="T46" fmla="*/ 2090 w 2955"/>
                <a:gd name="T47" fmla="*/ 1488 h 2764"/>
                <a:gd name="T48" fmla="*/ 2303 w 2955"/>
                <a:gd name="T49" fmla="*/ 1276 h 2764"/>
                <a:gd name="T50" fmla="*/ 2303 w 2955"/>
                <a:gd name="T51" fmla="*/ 1063 h 2764"/>
                <a:gd name="T52" fmla="*/ 2090 w 2955"/>
                <a:gd name="T53" fmla="*/ 850 h 2764"/>
                <a:gd name="T54" fmla="*/ 2303 w 2955"/>
                <a:gd name="T55" fmla="*/ 1063 h 2764"/>
                <a:gd name="T56" fmla="*/ 2090 w 2955"/>
                <a:gd name="T57" fmla="*/ 638 h 2764"/>
                <a:gd name="T58" fmla="*/ 2303 w 2955"/>
                <a:gd name="T59" fmla="*/ 425 h 2764"/>
                <a:gd name="T60" fmla="*/ 2629 w 2955"/>
                <a:gd name="T61" fmla="*/ 2339 h 2764"/>
                <a:gd name="T62" fmla="*/ 2416 w 2955"/>
                <a:gd name="T63" fmla="*/ 2126 h 2764"/>
                <a:gd name="T64" fmla="*/ 2629 w 2955"/>
                <a:gd name="T65" fmla="*/ 2339 h 2764"/>
                <a:gd name="T66" fmla="*/ 2416 w 2955"/>
                <a:gd name="T67" fmla="*/ 1913 h 2764"/>
                <a:gd name="T68" fmla="*/ 2629 w 2955"/>
                <a:gd name="T69" fmla="*/ 1701 h 2764"/>
                <a:gd name="T70" fmla="*/ 2629 w 2955"/>
                <a:gd name="T71" fmla="*/ 1488 h 2764"/>
                <a:gd name="T72" fmla="*/ 2416 w 2955"/>
                <a:gd name="T73" fmla="*/ 1276 h 2764"/>
                <a:gd name="T74" fmla="*/ 2629 w 2955"/>
                <a:gd name="T75" fmla="*/ 1488 h 2764"/>
                <a:gd name="T76" fmla="*/ 2416 w 2955"/>
                <a:gd name="T77" fmla="*/ 1063 h 2764"/>
                <a:gd name="T78" fmla="*/ 2629 w 2955"/>
                <a:gd name="T79" fmla="*/ 850 h 2764"/>
                <a:gd name="T80" fmla="*/ 2629 w 2955"/>
                <a:gd name="T81" fmla="*/ 638 h 2764"/>
                <a:gd name="T82" fmla="*/ 2416 w 2955"/>
                <a:gd name="T83" fmla="*/ 425 h 2764"/>
                <a:gd name="T84" fmla="*/ 2629 w 2955"/>
                <a:gd name="T85" fmla="*/ 638 h 2764"/>
                <a:gd name="T86" fmla="*/ 1370 w 2955"/>
                <a:gd name="T87" fmla="*/ 1921 h 2764"/>
                <a:gd name="T88" fmla="*/ 1003 w 2955"/>
                <a:gd name="T89" fmla="*/ 2764 h 2764"/>
                <a:gd name="T90" fmla="*/ 685 w 2955"/>
                <a:gd name="T91" fmla="*/ 2183 h 2764"/>
                <a:gd name="T92" fmla="*/ 318 w 2955"/>
                <a:gd name="T93" fmla="*/ 2764 h 2764"/>
                <a:gd name="T94" fmla="*/ 845 w 2955"/>
                <a:gd name="T95" fmla="*/ 1602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55" h="2764">
                  <a:moveTo>
                    <a:pt x="1438" y="0"/>
                  </a:moveTo>
                  <a:lnTo>
                    <a:pt x="1438" y="1625"/>
                  </a:lnTo>
                  <a:lnTo>
                    <a:pt x="845" y="1266"/>
                  </a:lnTo>
                  <a:lnTo>
                    <a:pt x="0" y="1779"/>
                  </a:lnTo>
                  <a:lnTo>
                    <a:pt x="134" y="1961"/>
                  </a:lnTo>
                  <a:lnTo>
                    <a:pt x="845" y="1531"/>
                  </a:lnTo>
                  <a:lnTo>
                    <a:pt x="1438" y="1890"/>
                  </a:lnTo>
                  <a:lnTo>
                    <a:pt x="1438" y="2764"/>
                  </a:lnTo>
                  <a:lnTo>
                    <a:pt x="2955" y="2764"/>
                  </a:lnTo>
                  <a:lnTo>
                    <a:pt x="2955" y="0"/>
                  </a:lnTo>
                  <a:lnTo>
                    <a:pt x="1438" y="0"/>
                  </a:lnTo>
                  <a:close/>
                  <a:moveTo>
                    <a:pt x="1977" y="2339"/>
                  </a:moveTo>
                  <a:lnTo>
                    <a:pt x="1764" y="2339"/>
                  </a:lnTo>
                  <a:lnTo>
                    <a:pt x="1764" y="2126"/>
                  </a:lnTo>
                  <a:lnTo>
                    <a:pt x="1977" y="2126"/>
                  </a:lnTo>
                  <a:lnTo>
                    <a:pt x="1977" y="2339"/>
                  </a:lnTo>
                  <a:close/>
                  <a:moveTo>
                    <a:pt x="1977" y="1913"/>
                  </a:moveTo>
                  <a:lnTo>
                    <a:pt x="1764" y="1913"/>
                  </a:lnTo>
                  <a:lnTo>
                    <a:pt x="1764" y="1701"/>
                  </a:lnTo>
                  <a:lnTo>
                    <a:pt x="1977" y="1701"/>
                  </a:lnTo>
                  <a:lnTo>
                    <a:pt x="1977" y="1913"/>
                  </a:lnTo>
                  <a:close/>
                  <a:moveTo>
                    <a:pt x="1977" y="1488"/>
                  </a:moveTo>
                  <a:lnTo>
                    <a:pt x="1764" y="1488"/>
                  </a:lnTo>
                  <a:lnTo>
                    <a:pt x="1764" y="1276"/>
                  </a:lnTo>
                  <a:lnTo>
                    <a:pt x="1977" y="1276"/>
                  </a:lnTo>
                  <a:lnTo>
                    <a:pt x="1977" y="1488"/>
                  </a:lnTo>
                  <a:close/>
                  <a:moveTo>
                    <a:pt x="1977" y="1063"/>
                  </a:moveTo>
                  <a:lnTo>
                    <a:pt x="1764" y="1063"/>
                  </a:lnTo>
                  <a:lnTo>
                    <a:pt x="1764" y="850"/>
                  </a:lnTo>
                  <a:lnTo>
                    <a:pt x="1977" y="850"/>
                  </a:lnTo>
                  <a:lnTo>
                    <a:pt x="1977" y="1063"/>
                  </a:lnTo>
                  <a:close/>
                  <a:moveTo>
                    <a:pt x="1977" y="638"/>
                  </a:moveTo>
                  <a:lnTo>
                    <a:pt x="1764" y="638"/>
                  </a:lnTo>
                  <a:lnTo>
                    <a:pt x="1764" y="425"/>
                  </a:lnTo>
                  <a:lnTo>
                    <a:pt x="1977" y="425"/>
                  </a:lnTo>
                  <a:lnTo>
                    <a:pt x="1977" y="638"/>
                  </a:lnTo>
                  <a:close/>
                  <a:moveTo>
                    <a:pt x="2303" y="2339"/>
                  </a:moveTo>
                  <a:lnTo>
                    <a:pt x="2090" y="2339"/>
                  </a:lnTo>
                  <a:lnTo>
                    <a:pt x="2090" y="2126"/>
                  </a:lnTo>
                  <a:lnTo>
                    <a:pt x="2303" y="2126"/>
                  </a:lnTo>
                  <a:lnTo>
                    <a:pt x="2303" y="2339"/>
                  </a:lnTo>
                  <a:close/>
                  <a:moveTo>
                    <a:pt x="2303" y="1913"/>
                  </a:moveTo>
                  <a:lnTo>
                    <a:pt x="2090" y="1913"/>
                  </a:lnTo>
                  <a:lnTo>
                    <a:pt x="2090" y="1701"/>
                  </a:lnTo>
                  <a:lnTo>
                    <a:pt x="2303" y="1701"/>
                  </a:lnTo>
                  <a:lnTo>
                    <a:pt x="2303" y="1913"/>
                  </a:lnTo>
                  <a:close/>
                  <a:moveTo>
                    <a:pt x="2303" y="1488"/>
                  </a:moveTo>
                  <a:lnTo>
                    <a:pt x="2090" y="1488"/>
                  </a:lnTo>
                  <a:lnTo>
                    <a:pt x="2090" y="1276"/>
                  </a:lnTo>
                  <a:lnTo>
                    <a:pt x="2303" y="1276"/>
                  </a:lnTo>
                  <a:lnTo>
                    <a:pt x="2303" y="1488"/>
                  </a:lnTo>
                  <a:close/>
                  <a:moveTo>
                    <a:pt x="2303" y="1063"/>
                  </a:moveTo>
                  <a:lnTo>
                    <a:pt x="2090" y="1063"/>
                  </a:lnTo>
                  <a:lnTo>
                    <a:pt x="2090" y="850"/>
                  </a:lnTo>
                  <a:lnTo>
                    <a:pt x="2303" y="850"/>
                  </a:lnTo>
                  <a:lnTo>
                    <a:pt x="2303" y="1063"/>
                  </a:lnTo>
                  <a:close/>
                  <a:moveTo>
                    <a:pt x="2303" y="638"/>
                  </a:moveTo>
                  <a:lnTo>
                    <a:pt x="2090" y="638"/>
                  </a:lnTo>
                  <a:lnTo>
                    <a:pt x="2090" y="425"/>
                  </a:lnTo>
                  <a:lnTo>
                    <a:pt x="2303" y="425"/>
                  </a:lnTo>
                  <a:lnTo>
                    <a:pt x="2303" y="638"/>
                  </a:lnTo>
                  <a:close/>
                  <a:moveTo>
                    <a:pt x="2629" y="2339"/>
                  </a:moveTo>
                  <a:lnTo>
                    <a:pt x="2416" y="2339"/>
                  </a:lnTo>
                  <a:lnTo>
                    <a:pt x="2416" y="2126"/>
                  </a:lnTo>
                  <a:lnTo>
                    <a:pt x="2629" y="2126"/>
                  </a:lnTo>
                  <a:lnTo>
                    <a:pt x="2629" y="2339"/>
                  </a:lnTo>
                  <a:close/>
                  <a:moveTo>
                    <a:pt x="2629" y="1913"/>
                  </a:moveTo>
                  <a:lnTo>
                    <a:pt x="2416" y="1913"/>
                  </a:lnTo>
                  <a:lnTo>
                    <a:pt x="2416" y="1701"/>
                  </a:lnTo>
                  <a:lnTo>
                    <a:pt x="2629" y="1701"/>
                  </a:lnTo>
                  <a:lnTo>
                    <a:pt x="2629" y="1913"/>
                  </a:lnTo>
                  <a:close/>
                  <a:moveTo>
                    <a:pt x="2629" y="1488"/>
                  </a:moveTo>
                  <a:lnTo>
                    <a:pt x="2416" y="1488"/>
                  </a:lnTo>
                  <a:lnTo>
                    <a:pt x="2416" y="1276"/>
                  </a:lnTo>
                  <a:lnTo>
                    <a:pt x="2629" y="1276"/>
                  </a:lnTo>
                  <a:lnTo>
                    <a:pt x="2629" y="1488"/>
                  </a:lnTo>
                  <a:close/>
                  <a:moveTo>
                    <a:pt x="2629" y="1063"/>
                  </a:moveTo>
                  <a:lnTo>
                    <a:pt x="2416" y="1063"/>
                  </a:lnTo>
                  <a:lnTo>
                    <a:pt x="2416" y="850"/>
                  </a:lnTo>
                  <a:lnTo>
                    <a:pt x="2629" y="850"/>
                  </a:lnTo>
                  <a:lnTo>
                    <a:pt x="2629" y="1063"/>
                  </a:lnTo>
                  <a:close/>
                  <a:moveTo>
                    <a:pt x="2629" y="638"/>
                  </a:moveTo>
                  <a:lnTo>
                    <a:pt x="2416" y="638"/>
                  </a:lnTo>
                  <a:lnTo>
                    <a:pt x="2416" y="425"/>
                  </a:lnTo>
                  <a:lnTo>
                    <a:pt x="2629" y="425"/>
                  </a:lnTo>
                  <a:lnTo>
                    <a:pt x="2629" y="638"/>
                  </a:lnTo>
                  <a:close/>
                  <a:moveTo>
                    <a:pt x="845" y="1602"/>
                  </a:moveTo>
                  <a:lnTo>
                    <a:pt x="1370" y="1921"/>
                  </a:lnTo>
                  <a:lnTo>
                    <a:pt x="1370" y="2764"/>
                  </a:lnTo>
                  <a:lnTo>
                    <a:pt x="1003" y="2764"/>
                  </a:lnTo>
                  <a:lnTo>
                    <a:pt x="1003" y="2183"/>
                  </a:lnTo>
                  <a:lnTo>
                    <a:pt x="685" y="2183"/>
                  </a:lnTo>
                  <a:lnTo>
                    <a:pt x="685" y="2764"/>
                  </a:lnTo>
                  <a:lnTo>
                    <a:pt x="318" y="2764"/>
                  </a:lnTo>
                  <a:lnTo>
                    <a:pt x="318" y="1921"/>
                  </a:lnTo>
                  <a:lnTo>
                    <a:pt x="845" y="1602"/>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5" name="Group 4"/>
          <p:cNvGrpSpPr/>
          <p:nvPr/>
        </p:nvGrpSpPr>
        <p:grpSpPr>
          <a:xfrm>
            <a:off x="7316098" y="3166539"/>
            <a:ext cx="900927" cy="900928"/>
            <a:chOff x="7462801" y="3229538"/>
            <a:chExt cx="918992" cy="918993"/>
          </a:xfrm>
        </p:grpSpPr>
        <p:sp>
          <p:nvSpPr>
            <p:cNvPr id="18" name="Oval 17"/>
            <p:cNvSpPr/>
            <p:nvPr/>
          </p:nvSpPr>
          <p:spPr bwMode="auto">
            <a:xfrm>
              <a:off x="7462801" y="3229538"/>
              <a:ext cx="918992" cy="918993"/>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Freeform 534"/>
            <p:cNvSpPr>
              <a:spLocks noChangeAspect="1" noEditPoints="1"/>
            </p:cNvSpPr>
            <p:nvPr/>
          </p:nvSpPr>
          <p:spPr bwMode="auto">
            <a:xfrm>
              <a:off x="7645717" y="3517582"/>
              <a:ext cx="577287" cy="31738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 name="T20" fmla="*/ 45 w 400"/>
                <a:gd name="T21" fmla="*/ 161 h 220"/>
                <a:gd name="T22" fmla="*/ 31 w 400"/>
                <a:gd name="T23" fmla="*/ 175 h 220"/>
                <a:gd name="T24" fmla="*/ 45 w 400"/>
                <a:gd name="T25" fmla="*/ 189 h 220"/>
                <a:gd name="T26" fmla="*/ 312 w 400"/>
                <a:gd name="T27" fmla="*/ 189 h 220"/>
                <a:gd name="T28" fmla="*/ 369 w 400"/>
                <a:gd name="T29" fmla="*/ 132 h 220"/>
                <a:gd name="T30" fmla="*/ 312 w 400"/>
                <a:gd name="T31" fmla="*/ 75 h 220"/>
                <a:gd name="T32" fmla="*/ 272 w 400"/>
                <a:gd name="T33" fmla="*/ 91 h 220"/>
                <a:gd name="T34" fmla="*/ 252 w 400"/>
                <a:gd name="T35" fmla="*/ 110 h 220"/>
                <a:gd name="T36" fmla="*/ 246 w 400"/>
                <a:gd name="T37" fmla="*/ 83 h 220"/>
                <a:gd name="T38" fmla="*/ 183 w 400"/>
                <a:gd name="T39" fmla="*/ 31 h 220"/>
                <a:gd name="T40" fmla="*/ 118 w 400"/>
                <a:gd name="T41" fmla="*/ 96 h 220"/>
                <a:gd name="T42" fmla="*/ 118 w 400"/>
                <a:gd name="T43" fmla="*/ 105 h 220"/>
                <a:gd name="T44" fmla="*/ 121 w 400"/>
                <a:gd name="T45" fmla="*/ 126 h 220"/>
                <a:gd name="T46" fmla="*/ 100 w 400"/>
                <a:gd name="T47" fmla="*/ 122 h 220"/>
                <a:gd name="T48" fmla="*/ 94 w 400"/>
                <a:gd name="T49" fmla="*/ 122 h 220"/>
                <a:gd name="T50" fmla="*/ 61 w 400"/>
                <a:gd name="T51" fmla="*/ 149 h 220"/>
                <a:gd name="T52" fmla="*/ 59 w 400"/>
                <a:gd name="T53" fmla="*/ 162 h 220"/>
                <a:gd name="T54" fmla="*/ 46 w 400"/>
                <a:gd name="T55" fmla="*/ 161 h 220"/>
                <a:gd name="T56" fmla="*/ 45 w 400"/>
                <a:gd name="T57" fmla="*/ 16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moveTo>
                    <a:pt x="45" y="161"/>
                  </a:moveTo>
                  <a:cubicBezTo>
                    <a:pt x="37" y="161"/>
                    <a:pt x="31" y="168"/>
                    <a:pt x="31" y="175"/>
                  </a:cubicBezTo>
                  <a:cubicBezTo>
                    <a:pt x="31" y="183"/>
                    <a:pt x="37" y="189"/>
                    <a:pt x="45" y="189"/>
                  </a:cubicBezTo>
                  <a:cubicBezTo>
                    <a:pt x="312" y="189"/>
                    <a:pt x="312" y="189"/>
                    <a:pt x="312" y="189"/>
                  </a:cubicBezTo>
                  <a:cubicBezTo>
                    <a:pt x="343" y="189"/>
                    <a:pt x="369" y="164"/>
                    <a:pt x="369" y="132"/>
                  </a:cubicBezTo>
                  <a:cubicBezTo>
                    <a:pt x="369" y="101"/>
                    <a:pt x="343" y="75"/>
                    <a:pt x="312" y="75"/>
                  </a:cubicBezTo>
                  <a:cubicBezTo>
                    <a:pt x="297" y="75"/>
                    <a:pt x="283" y="81"/>
                    <a:pt x="272" y="91"/>
                  </a:cubicBezTo>
                  <a:cubicBezTo>
                    <a:pt x="252" y="110"/>
                    <a:pt x="252" y="110"/>
                    <a:pt x="252" y="110"/>
                  </a:cubicBezTo>
                  <a:cubicBezTo>
                    <a:pt x="246" y="83"/>
                    <a:pt x="246" y="83"/>
                    <a:pt x="246" y="83"/>
                  </a:cubicBezTo>
                  <a:cubicBezTo>
                    <a:pt x="240" y="53"/>
                    <a:pt x="214" y="31"/>
                    <a:pt x="183" y="31"/>
                  </a:cubicBezTo>
                  <a:cubicBezTo>
                    <a:pt x="147" y="31"/>
                    <a:pt x="118" y="60"/>
                    <a:pt x="118" y="96"/>
                  </a:cubicBezTo>
                  <a:cubicBezTo>
                    <a:pt x="118" y="99"/>
                    <a:pt x="118" y="102"/>
                    <a:pt x="118" y="105"/>
                  </a:cubicBezTo>
                  <a:cubicBezTo>
                    <a:pt x="121" y="126"/>
                    <a:pt x="121" y="126"/>
                    <a:pt x="121" y="126"/>
                  </a:cubicBezTo>
                  <a:cubicBezTo>
                    <a:pt x="100" y="122"/>
                    <a:pt x="100" y="122"/>
                    <a:pt x="100" y="122"/>
                  </a:cubicBezTo>
                  <a:cubicBezTo>
                    <a:pt x="98" y="122"/>
                    <a:pt x="96" y="122"/>
                    <a:pt x="94" y="122"/>
                  </a:cubicBezTo>
                  <a:cubicBezTo>
                    <a:pt x="78" y="122"/>
                    <a:pt x="65" y="133"/>
                    <a:pt x="61" y="149"/>
                  </a:cubicBezTo>
                  <a:cubicBezTo>
                    <a:pt x="59" y="162"/>
                    <a:pt x="59" y="162"/>
                    <a:pt x="59" y="162"/>
                  </a:cubicBezTo>
                  <a:cubicBezTo>
                    <a:pt x="46" y="161"/>
                    <a:pt x="46" y="161"/>
                    <a:pt x="46" y="161"/>
                  </a:cubicBezTo>
                  <a:cubicBezTo>
                    <a:pt x="45" y="161"/>
                    <a:pt x="45" y="161"/>
                    <a:pt x="45" y="161"/>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0" name="Group 19"/>
          <p:cNvGrpSpPr/>
          <p:nvPr/>
        </p:nvGrpSpPr>
        <p:grpSpPr>
          <a:xfrm>
            <a:off x="4486610" y="2125516"/>
            <a:ext cx="900927" cy="900927"/>
            <a:chOff x="4576576" y="2167641"/>
            <a:chExt cx="918992" cy="918992"/>
          </a:xfrm>
        </p:grpSpPr>
        <p:sp>
          <p:nvSpPr>
            <p:cNvPr id="111" name="Oval 110"/>
            <p:cNvSpPr/>
            <p:nvPr/>
          </p:nvSpPr>
          <p:spPr bwMode="auto">
            <a:xfrm>
              <a:off x="4576576" y="2167641"/>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Freeform 127"/>
            <p:cNvSpPr>
              <a:spLocks noChangeAspect="1" noEditPoints="1"/>
            </p:cNvSpPr>
            <p:nvPr/>
          </p:nvSpPr>
          <p:spPr bwMode="auto">
            <a:xfrm>
              <a:off x="4808500" y="2449466"/>
              <a:ext cx="464857" cy="358837"/>
            </a:xfrm>
            <a:custGeom>
              <a:avLst/>
              <a:gdLst>
                <a:gd name="T0" fmla="*/ 0 w 804"/>
                <a:gd name="T1" fmla="*/ 0 h 623"/>
                <a:gd name="T2" fmla="*/ 0 w 804"/>
                <a:gd name="T3" fmla="*/ 195 h 623"/>
                <a:gd name="T4" fmla="*/ 804 w 804"/>
                <a:gd name="T5" fmla="*/ 195 h 623"/>
                <a:gd name="T6" fmla="*/ 804 w 804"/>
                <a:gd name="T7" fmla="*/ 0 h 623"/>
                <a:gd name="T8" fmla="*/ 0 w 804"/>
                <a:gd name="T9" fmla="*/ 0 h 623"/>
                <a:gd name="T10" fmla="*/ 539 w 804"/>
                <a:gd name="T11" fmla="*/ 161 h 623"/>
                <a:gd name="T12" fmla="*/ 433 w 804"/>
                <a:gd name="T13" fmla="*/ 161 h 623"/>
                <a:gd name="T14" fmla="*/ 433 w 804"/>
                <a:gd name="T15" fmla="*/ 138 h 623"/>
                <a:gd name="T16" fmla="*/ 539 w 804"/>
                <a:gd name="T17" fmla="*/ 138 h 623"/>
                <a:gd name="T18" fmla="*/ 539 w 804"/>
                <a:gd name="T19" fmla="*/ 161 h 623"/>
                <a:gd name="T20" fmla="*/ 583 w 804"/>
                <a:gd name="T21" fmla="*/ 164 h 623"/>
                <a:gd name="T22" fmla="*/ 568 w 804"/>
                <a:gd name="T23" fmla="*/ 149 h 623"/>
                <a:gd name="T24" fmla="*/ 583 w 804"/>
                <a:gd name="T25" fmla="*/ 135 h 623"/>
                <a:gd name="T26" fmla="*/ 597 w 804"/>
                <a:gd name="T27" fmla="*/ 149 h 623"/>
                <a:gd name="T28" fmla="*/ 583 w 804"/>
                <a:gd name="T29" fmla="*/ 164 h 623"/>
                <a:gd name="T30" fmla="*/ 769 w 804"/>
                <a:gd name="T31" fmla="*/ 159 h 623"/>
                <a:gd name="T32" fmla="*/ 686 w 804"/>
                <a:gd name="T33" fmla="*/ 159 h 623"/>
                <a:gd name="T34" fmla="*/ 686 w 804"/>
                <a:gd name="T35" fmla="*/ 37 h 623"/>
                <a:gd name="T36" fmla="*/ 769 w 804"/>
                <a:gd name="T37" fmla="*/ 37 h 623"/>
                <a:gd name="T38" fmla="*/ 769 w 804"/>
                <a:gd name="T39" fmla="*/ 159 h 623"/>
                <a:gd name="T40" fmla="*/ 0 w 804"/>
                <a:gd name="T41" fmla="*/ 214 h 623"/>
                <a:gd name="T42" fmla="*/ 0 w 804"/>
                <a:gd name="T43" fmla="*/ 409 h 623"/>
                <a:gd name="T44" fmla="*/ 804 w 804"/>
                <a:gd name="T45" fmla="*/ 409 h 623"/>
                <a:gd name="T46" fmla="*/ 804 w 804"/>
                <a:gd name="T47" fmla="*/ 214 h 623"/>
                <a:gd name="T48" fmla="*/ 0 w 804"/>
                <a:gd name="T49" fmla="*/ 214 h 623"/>
                <a:gd name="T50" fmla="*/ 539 w 804"/>
                <a:gd name="T51" fmla="*/ 375 h 623"/>
                <a:gd name="T52" fmla="*/ 433 w 804"/>
                <a:gd name="T53" fmla="*/ 375 h 623"/>
                <a:gd name="T54" fmla="*/ 433 w 804"/>
                <a:gd name="T55" fmla="*/ 352 h 623"/>
                <a:gd name="T56" fmla="*/ 539 w 804"/>
                <a:gd name="T57" fmla="*/ 352 h 623"/>
                <a:gd name="T58" fmla="*/ 539 w 804"/>
                <a:gd name="T59" fmla="*/ 375 h 623"/>
                <a:gd name="T60" fmla="*/ 583 w 804"/>
                <a:gd name="T61" fmla="*/ 378 h 623"/>
                <a:gd name="T62" fmla="*/ 568 w 804"/>
                <a:gd name="T63" fmla="*/ 363 h 623"/>
                <a:gd name="T64" fmla="*/ 583 w 804"/>
                <a:gd name="T65" fmla="*/ 349 h 623"/>
                <a:gd name="T66" fmla="*/ 597 w 804"/>
                <a:gd name="T67" fmla="*/ 363 h 623"/>
                <a:gd name="T68" fmla="*/ 583 w 804"/>
                <a:gd name="T69" fmla="*/ 378 h 623"/>
                <a:gd name="T70" fmla="*/ 769 w 804"/>
                <a:gd name="T71" fmla="*/ 373 h 623"/>
                <a:gd name="T72" fmla="*/ 686 w 804"/>
                <a:gd name="T73" fmla="*/ 373 h 623"/>
                <a:gd name="T74" fmla="*/ 686 w 804"/>
                <a:gd name="T75" fmla="*/ 251 h 623"/>
                <a:gd name="T76" fmla="*/ 769 w 804"/>
                <a:gd name="T77" fmla="*/ 251 h 623"/>
                <a:gd name="T78" fmla="*/ 769 w 804"/>
                <a:gd name="T79" fmla="*/ 373 h 623"/>
                <a:gd name="T80" fmla="*/ 0 w 804"/>
                <a:gd name="T81" fmla="*/ 428 h 623"/>
                <a:gd name="T82" fmla="*/ 0 w 804"/>
                <a:gd name="T83" fmla="*/ 623 h 623"/>
                <a:gd name="T84" fmla="*/ 804 w 804"/>
                <a:gd name="T85" fmla="*/ 623 h 623"/>
                <a:gd name="T86" fmla="*/ 804 w 804"/>
                <a:gd name="T87" fmla="*/ 428 h 623"/>
                <a:gd name="T88" fmla="*/ 0 w 804"/>
                <a:gd name="T89" fmla="*/ 428 h 623"/>
                <a:gd name="T90" fmla="*/ 539 w 804"/>
                <a:gd name="T91" fmla="*/ 589 h 623"/>
                <a:gd name="T92" fmla="*/ 433 w 804"/>
                <a:gd name="T93" fmla="*/ 589 h 623"/>
                <a:gd name="T94" fmla="*/ 433 w 804"/>
                <a:gd name="T95" fmla="*/ 566 h 623"/>
                <a:gd name="T96" fmla="*/ 539 w 804"/>
                <a:gd name="T97" fmla="*/ 566 h 623"/>
                <a:gd name="T98" fmla="*/ 539 w 804"/>
                <a:gd name="T99" fmla="*/ 589 h 623"/>
                <a:gd name="T100" fmla="*/ 583 w 804"/>
                <a:gd name="T101" fmla="*/ 592 h 623"/>
                <a:gd name="T102" fmla="*/ 568 w 804"/>
                <a:gd name="T103" fmla="*/ 577 h 623"/>
                <a:gd name="T104" fmla="*/ 583 w 804"/>
                <a:gd name="T105" fmla="*/ 563 h 623"/>
                <a:gd name="T106" fmla="*/ 597 w 804"/>
                <a:gd name="T107" fmla="*/ 577 h 623"/>
                <a:gd name="T108" fmla="*/ 583 w 804"/>
                <a:gd name="T109" fmla="*/ 592 h 623"/>
                <a:gd name="T110" fmla="*/ 769 w 804"/>
                <a:gd name="T111" fmla="*/ 587 h 623"/>
                <a:gd name="T112" fmla="*/ 686 w 804"/>
                <a:gd name="T113" fmla="*/ 587 h 623"/>
                <a:gd name="T114" fmla="*/ 686 w 804"/>
                <a:gd name="T115" fmla="*/ 465 h 623"/>
                <a:gd name="T116" fmla="*/ 769 w 804"/>
                <a:gd name="T117" fmla="*/ 465 h 623"/>
                <a:gd name="T118" fmla="*/ 769 w 804"/>
                <a:gd name="T119" fmla="*/ 587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4" h="623">
                  <a:moveTo>
                    <a:pt x="0" y="0"/>
                  </a:moveTo>
                  <a:cubicBezTo>
                    <a:pt x="0" y="195"/>
                    <a:pt x="0" y="195"/>
                    <a:pt x="0" y="195"/>
                  </a:cubicBezTo>
                  <a:cubicBezTo>
                    <a:pt x="804" y="195"/>
                    <a:pt x="804" y="195"/>
                    <a:pt x="804" y="195"/>
                  </a:cubicBezTo>
                  <a:cubicBezTo>
                    <a:pt x="804" y="0"/>
                    <a:pt x="804" y="0"/>
                    <a:pt x="804" y="0"/>
                  </a:cubicBezTo>
                  <a:lnTo>
                    <a:pt x="0" y="0"/>
                  </a:lnTo>
                  <a:close/>
                  <a:moveTo>
                    <a:pt x="539" y="161"/>
                  </a:moveTo>
                  <a:cubicBezTo>
                    <a:pt x="433" y="161"/>
                    <a:pt x="433" y="161"/>
                    <a:pt x="433" y="161"/>
                  </a:cubicBezTo>
                  <a:cubicBezTo>
                    <a:pt x="433" y="138"/>
                    <a:pt x="433" y="138"/>
                    <a:pt x="433" y="138"/>
                  </a:cubicBezTo>
                  <a:cubicBezTo>
                    <a:pt x="539" y="138"/>
                    <a:pt x="539" y="138"/>
                    <a:pt x="539" y="138"/>
                  </a:cubicBezTo>
                  <a:lnTo>
                    <a:pt x="539" y="161"/>
                  </a:lnTo>
                  <a:close/>
                  <a:moveTo>
                    <a:pt x="583" y="164"/>
                  </a:moveTo>
                  <a:cubicBezTo>
                    <a:pt x="575" y="164"/>
                    <a:pt x="568" y="157"/>
                    <a:pt x="568" y="149"/>
                  </a:cubicBezTo>
                  <a:cubicBezTo>
                    <a:pt x="568" y="141"/>
                    <a:pt x="575" y="135"/>
                    <a:pt x="583" y="135"/>
                  </a:cubicBezTo>
                  <a:cubicBezTo>
                    <a:pt x="591" y="135"/>
                    <a:pt x="597" y="141"/>
                    <a:pt x="597" y="149"/>
                  </a:cubicBezTo>
                  <a:cubicBezTo>
                    <a:pt x="597" y="157"/>
                    <a:pt x="591" y="164"/>
                    <a:pt x="583" y="164"/>
                  </a:cubicBezTo>
                  <a:close/>
                  <a:moveTo>
                    <a:pt x="769" y="159"/>
                  </a:moveTo>
                  <a:cubicBezTo>
                    <a:pt x="686" y="159"/>
                    <a:pt x="686" y="159"/>
                    <a:pt x="686" y="159"/>
                  </a:cubicBezTo>
                  <a:cubicBezTo>
                    <a:pt x="686" y="37"/>
                    <a:pt x="686" y="37"/>
                    <a:pt x="686" y="37"/>
                  </a:cubicBezTo>
                  <a:cubicBezTo>
                    <a:pt x="769" y="37"/>
                    <a:pt x="769" y="37"/>
                    <a:pt x="769" y="37"/>
                  </a:cubicBezTo>
                  <a:lnTo>
                    <a:pt x="769" y="159"/>
                  </a:lnTo>
                  <a:close/>
                  <a:moveTo>
                    <a:pt x="0" y="214"/>
                  </a:moveTo>
                  <a:cubicBezTo>
                    <a:pt x="0" y="409"/>
                    <a:pt x="0" y="409"/>
                    <a:pt x="0" y="409"/>
                  </a:cubicBezTo>
                  <a:cubicBezTo>
                    <a:pt x="804" y="409"/>
                    <a:pt x="804" y="409"/>
                    <a:pt x="804" y="409"/>
                  </a:cubicBezTo>
                  <a:cubicBezTo>
                    <a:pt x="804" y="214"/>
                    <a:pt x="804" y="214"/>
                    <a:pt x="804" y="214"/>
                  </a:cubicBezTo>
                  <a:lnTo>
                    <a:pt x="0" y="214"/>
                  </a:lnTo>
                  <a:close/>
                  <a:moveTo>
                    <a:pt x="539" y="375"/>
                  </a:moveTo>
                  <a:cubicBezTo>
                    <a:pt x="433" y="375"/>
                    <a:pt x="433" y="375"/>
                    <a:pt x="433" y="375"/>
                  </a:cubicBezTo>
                  <a:cubicBezTo>
                    <a:pt x="433" y="352"/>
                    <a:pt x="433" y="352"/>
                    <a:pt x="433" y="352"/>
                  </a:cubicBezTo>
                  <a:cubicBezTo>
                    <a:pt x="539" y="352"/>
                    <a:pt x="539" y="352"/>
                    <a:pt x="539" y="352"/>
                  </a:cubicBezTo>
                  <a:lnTo>
                    <a:pt x="539" y="375"/>
                  </a:lnTo>
                  <a:close/>
                  <a:moveTo>
                    <a:pt x="583" y="378"/>
                  </a:moveTo>
                  <a:cubicBezTo>
                    <a:pt x="575" y="378"/>
                    <a:pt x="568" y="371"/>
                    <a:pt x="568" y="363"/>
                  </a:cubicBezTo>
                  <a:cubicBezTo>
                    <a:pt x="568" y="355"/>
                    <a:pt x="575" y="349"/>
                    <a:pt x="583" y="349"/>
                  </a:cubicBezTo>
                  <a:cubicBezTo>
                    <a:pt x="591" y="349"/>
                    <a:pt x="597" y="355"/>
                    <a:pt x="597" y="363"/>
                  </a:cubicBezTo>
                  <a:cubicBezTo>
                    <a:pt x="597" y="371"/>
                    <a:pt x="591" y="378"/>
                    <a:pt x="583" y="378"/>
                  </a:cubicBezTo>
                  <a:close/>
                  <a:moveTo>
                    <a:pt x="769" y="373"/>
                  </a:moveTo>
                  <a:cubicBezTo>
                    <a:pt x="686" y="373"/>
                    <a:pt x="686" y="373"/>
                    <a:pt x="686" y="373"/>
                  </a:cubicBezTo>
                  <a:cubicBezTo>
                    <a:pt x="686" y="251"/>
                    <a:pt x="686" y="251"/>
                    <a:pt x="686" y="251"/>
                  </a:cubicBezTo>
                  <a:cubicBezTo>
                    <a:pt x="769" y="251"/>
                    <a:pt x="769" y="251"/>
                    <a:pt x="769" y="251"/>
                  </a:cubicBezTo>
                  <a:lnTo>
                    <a:pt x="769" y="373"/>
                  </a:lnTo>
                  <a:close/>
                  <a:moveTo>
                    <a:pt x="0" y="428"/>
                  </a:moveTo>
                  <a:cubicBezTo>
                    <a:pt x="0" y="623"/>
                    <a:pt x="0" y="623"/>
                    <a:pt x="0" y="623"/>
                  </a:cubicBezTo>
                  <a:cubicBezTo>
                    <a:pt x="804" y="623"/>
                    <a:pt x="804" y="623"/>
                    <a:pt x="804" y="623"/>
                  </a:cubicBezTo>
                  <a:cubicBezTo>
                    <a:pt x="804" y="428"/>
                    <a:pt x="804" y="428"/>
                    <a:pt x="804" y="428"/>
                  </a:cubicBezTo>
                  <a:lnTo>
                    <a:pt x="0" y="428"/>
                  </a:lnTo>
                  <a:close/>
                  <a:moveTo>
                    <a:pt x="539" y="589"/>
                  </a:moveTo>
                  <a:cubicBezTo>
                    <a:pt x="433" y="589"/>
                    <a:pt x="433" y="589"/>
                    <a:pt x="433" y="589"/>
                  </a:cubicBezTo>
                  <a:cubicBezTo>
                    <a:pt x="433" y="566"/>
                    <a:pt x="433" y="566"/>
                    <a:pt x="433" y="566"/>
                  </a:cubicBezTo>
                  <a:cubicBezTo>
                    <a:pt x="539" y="566"/>
                    <a:pt x="539" y="566"/>
                    <a:pt x="539" y="566"/>
                  </a:cubicBezTo>
                  <a:lnTo>
                    <a:pt x="539" y="589"/>
                  </a:lnTo>
                  <a:close/>
                  <a:moveTo>
                    <a:pt x="583" y="592"/>
                  </a:moveTo>
                  <a:cubicBezTo>
                    <a:pt x="575" y="592"/>
                    <a:pt x="568" y="585"/>
                    <a:pt x="568" y="577"/>
                  </a:cubicBezTo>
                  <a:cubicBezTo>
                    <a:pt x="568" y="569"/>
                    <a:pt x="575" y="563"/>
                    <a:pt x="583" y="563"/>
                  </a:cubicBezTo>
                  <a:cubicBezTo>
                    <a:pt x="591" y="563"/>
                    <a:pt x="597" y="569"/>
                    <a:pt x="597" y="577"/>
                  </a:cubicBezTo>
                  <a:cubicBezTo>
                    <a:pt x="597" y="585"/>
                    <a:pt x="591" y="592"/>
                    <a:pt x="583" y="592"/>
                  </a:cubicBezTo>
                  <a:close/>
                  <a:moveTo>
                    <a:pt x="769" y="587"/>
                  </a:moveTo>
                  <a:cubicBezTo>
                    <a:pt x="686" y="587"/>
                    <a:pt x="686" y="587"/>
                    <a:pt x="686" y="587"/>
                  </a:cubicBezTo>
                  <a:cubicBezTo>
                    <a:pt x="686" y="465"/>
                    <a:pt x="686" y="465"/>
                    <a:pt x="686" y="465"/>
                  </a:cubicBezTo>
                  <a:cubicBezTo>
                    <a:pt x="769" y="465"/>
                    <a:pt x="769" y="465"/>
                    <a:pt x="769" y="465"/>
                  </a:cubicBezTo>
                  <a:lnTo>
                    <a:pt x="769" y="587"/>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21" name="Group 20"/>
          <p:cNvGrpSpPr/>
          <p:nvPr/>
        </p:nvGrpSpPr>
        <p:grpSpPr>
          <a:xfrm>
            <a:off x="4746861" y="4773637"/>
            <a:ext cx="900927" cy="900927"/>
            <a:chOff x="4842045" y="4868862"/>
            <a:chExt cx="918992" cy="918992"/>
          </a:xfrm>
        </p:grpSpPr>
        <p:sp>
          <p:nvSpPr>
            <p:cNvPr id="116" name="Oval 115"/>
            <p:cNvSpPr/>
            <p:nvPr/>
          </p:nvSpPr>
          <p:spPr bwMode="auto">
            <a:xfrm>
              <a:off x="4842045" y="4868862"/>
              <a:ext cx="918992" cy="918992"/>
            </a:xfrm>
            <a:prstGeom prst="ellipse">
              <a:avLst/>
            </a:prstGeom>
            <a:solidFill>
              <a:schemeClr val="bg2"/>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Freeform 5"/>
            <p:cNvSpPr>
              <a:spLocks noChangeAspect="1" noEditPoints="1"/>
            </p:cNvSpPr>
            <p:nvPr/>
          </p:nvSpPr>
          <p:spPr bwMode="auto">
            <a:xfrm>
              <a:off x="5097984" y="5130844"/>
              <a:ext cx="422636" cy="421383"/>
            </a:xfrm>
            <a:custGeom>
              <a:avLst/>
              <a:gdLst>
                <a:gd name="T0" fmla="*/ 425 w 425"/>
                <a:gd name="T1" fmla="*/ 131 h 423"/>
                <a:gd name="T2" fmla="*/ 356 w 425"/>
                <a:gd name="T3" fmla="*/ 131 h 423"/>
                <a:gd name="T4" fmla="*/ 417 w 425"/>
                <a:gd name="T5" fmla="*/ 149 h 423"/>
                <a:gd name="T6" fmla="*/ 425 w 425"/>
                <a:gd name="T7" fmla="*/ 190 h 423"/>
                <a:gd name="T8" fmla="*/ 364 w 425"/>
                <a:gd name="T9" fmla="*/ 172 h 423"/>
                <a:gd name="T10" fmla="*/ 364 w 425"/>
                <a:gd name="T11" fmla="*/ 199 h 423"/>
                <a:gd name="T12" fmla="*/ 417 w 425"/>
                <a:gd name="T13" fmla="*/ 249 h 423"/>
                <a:gd name="T14" fmla="*/ 417 w 425"/>
                <a:gd name="T15" fmla="*/ 223 h 423"/>
                <a:gd name="T16" fmla="*/ 356 w 425"/>
                <a:gd name="T17" fmla="*/ 241 h 423"/>
                <a:gd name="T18" fmla="*/ 417 w 425"/>
                <a:gd name="T19" fmla="*/ 249 h 423"/>
                <a:gd name="T20" fmla="*/ 425 w 425"/>
                <a:gd name="T21" fmla="*/ 281 h 423"/>
                <a:gd name="T22" fmla="*/ 356 w 425"/>
                <a:gd name="T23" fmla="*/ 281 h 423"/>
                <a:gd name="T24" fmla="*/ 417 w 425"/>
                <a:gd name="T25" fmla="*/ 299 h 423"/>
                <a:gd name="T26" fmla="*/ 141 w 425"/>
                <a:gd name="T27" fmla="*/ 0 h 423"/>
                <a:gd name="T28" fmla="*/ 123 w 425"/>
                <a:gd name="T29" fmla="*/ 61 h 423"/>
                <a:gd name="T30" fmla="*/ 150 w 425"/>
                <a:gd name="T31" fmla="*/ 61 h 423"/>
                <a:gd name="T32" fmla="*/ 200 w 425"/>
                <a:gd name="T33" fmla="*/ 8 h 423"/>
                <a:gd name="T34" fmla="*/ 174 w 425"/>
                <a:gd name="T35" fmla="*/ 8 h 423"/>
                <a:gd name="T36" fmla="*/ 192 w 425"/>
                <a:gd name="T37" fmla="*/ 69 h 423"/>
                <a:gd name="T38" fmla="*/ 200 w 425"/>
                <a:gd name="T39" fmla="*/ 8 h 423"/>
                <a:gd name="T40" fmla="*/ 233 w 425"/>
                <a:gd name="T41" fmla="*/ 0 h 423"/>
                <a:gd name="T42" fmla="*/ 233 w 425"/>
                <a:gd name="T43" fmla="*/ 69 h 423"/>
                <a:gd name="T44" fmla="*/ 250 w 425"/>
                <a:gd name="T45" fmla="*/ 8 h 423"/>
                <a:gd name="T46" fmla="*/ 292 w 425"/>
                <a:gd name="T47" fmla="*/ 0 h 423"/>
                <a:gd name="T48" fmla="*/ 274 w 425"/>
                <a:gd name="T49" fmla="*/ 61 h 423"/>
                <a:gd name="T50" fmla="*/ 300 w 425"/>
                <a:gd name="T51" fmla="*/ 61 h 423"/>
                <a:gd name="T52" fmla="*/ 61 w 425"/>
                <a:gd name="T53" fmla="*/ 149 h 423"/>
                <a:gd name="T54" fmla="*/ 61 w 425"/>
                <a:gd name="T55" fmla="*/ 122 h 423"/>
                <a:gd name="T56" fmla="*/ 0 w 425"/>
                <a:gd name="T57" fmla="*/ 140 h 423"/>
                <a:gd name="T58" fmla="*/ 61 w 425"/>
                <a:gd name="T59" fmla="*/ 149 h 423"/>
                <a:gd name="T60" fmla="*/ 69 w 425"/>
                <a:gd name="T61" fmla="*/ 181 h 423"/>
                <a:gd name="T62" fmla="*/ 0 w 425"/>
                <a:gd name="T63" fmla="*/ 181 h 423"/>
                <a:gd name="T64" fmla="*/ 61 w 425"/>
                <a:gd name="T65" fmla="*/ 199 h 423"/>
                <a:gd name="T66" fmla="*/ 69 w 425"/>
                <a:gd name="T67" fmla="*/ 241 h 423"/>
                <a:gd name="T68" fmla="*/ 8 w 425"/>
                <a:gd name="T69" fmla="*/ 223 h 423"/>
                <a:gd name="T70" fmla="*/ 8 w 425"/>
                <a:gd name="T71" fmla="*/ 249 h 423"/>
                <a:gd name="T72" fmla="*/ 61 w 425"/>
                <a:gd name="T73" fmla="*/ 299 h 423"/>
                <a:gd name="T74" fmla="*/ 61 w 425"/>
                <a:gd name="T75" fmla="*/ 273 h 423"/>
                <a:gd name="T76" fmla="*/ 0 w 425"/>
                <a:gd name="T77" fmla="*/ 291 h 423"/>
                <a:gd name="T78" fmla="*/ 61 w 425"/>
                <a:gd name="T79" fmla="*/ 299 h 423"/>
                <a:gd name="T80" fmla="*/ 132 w 425"/>
                <a:gd name="T81" fmla="*/ 354 h 423"/>
                <a:gd name="T82" fmla="*/ 132 w 425"/>
                <a:gd name="T83" fmla="*/ 423 h 423"/>
                <a:gd name="T84" fmla="*/ 150 w 425"/>
                <a:gd name="T85" fmla="*/ 362 h 423"/>
                <a:gd name="T86" fmla="*/ 192 w 425"/>
                <a:gd name="T87" fmla="*/ 354 h 423"/>
                <a:gd name="T88" fmla="*/ 174 w 425"/>
                <a:gd name="T89" fmla="*/ 414 h 423"/>
                <a:gd name="T90" fmla="*/ 200 w 425"/>
                <a:gd name="T91" fmla="*/ 414 h 423"/>
                <a:gd name="T92" fmla="*/ 250 w 425"/>
                <a:gd name="T93" fmla="*/ 362 h 423"/>
                <a:gd name="T94" fmla="*/ 224 w 425"/>
                <a:gd name="T95" fmla="*/ 362 h 423"/>
                <a:gd name="T96" fmla="*/ 242 w 425"/>
                <a:gd name="T97" fmla="*/ 423 h 423"/>
                <a:gd name="T98" fmla="*/ 250 w 425"/>
                <a:gd name="T99" fmla="*/ 362 h 423"/>
                <a:gd name="T100" fmla="*/ 282 w 425"/>
                <a:gd name="T101" fmla="*/ 354 h 423"/>
                <a:gd name="T102" fmla="*/ 282 w 425"/>
                <a:gd name="T103" fmla="*/ 423 h 423"/>
                <a:gd name="T104" fmla="*/ 300 w 425"/>
                <a:gd name="T105" fmla="*/ 362 h 423"/>
                <a:gd name="T106" fmla="*/ 87 w 425"/>
                <a:gd name="T107" fmla="*/ 78 h 423"/>
                <a:gd name="T108" fmla="*/ 87 w 425"/>
                <a:gd name="T109" fmla="*/ 344 h 423"/>
                <a:gd name="T110" fmla="*/ 345 w 425"/>
                <a:gd name="T111" fmla="*/ 86 h 423"/>
                <a:gd name="T112" fmla="*/ 102 w 425"/>
                <a:gd name="T113" fmla="*/ 121 h 423"/>
                <a:gd name="T114" fmla="*/ 121 w 425"/>
                <a:gd name="T115" fmla="*/ 14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5" h="423">
                  <a:moveTo>
                    <a:pt x="417" y="149"/>
                  </a:moveTo>
                  <a:cubicBezTo>
                    <a:pt x="422" y="149"/>
                    <a:pt x="425" y="145"/>
                    <a:pt x="425" y="140"/>
                  </a:cubicBezTo>
                  <a:cubicBezTo>
                    <a:pt x="425" y="131"/>
                    <a:pt x="425" y="131"/>
                    <a:pt x="425" y="131"/>
                  </a:cubicBezTo>
                  <a:cubicBezTo>
                    <a:pt x="425" y="126"/>
                    <a:pt x="422" y="122"/>
                    <a:pt x="417" y="122"/>
                  </a:cubicBezTo>
                  <a:cubicBezTo>
                    <a:pt x="364" y="122"/>
                    <a:pt x="364" y="122"/>
                    <a:pt x="364" y="122"/>
                  </a:cubicBezTo>
                  <a:cubicBezTo>
                    <a:pt x="360" y="122"/>
                    <a:pt x="356" y="126"/>
                    <a:pt x="356" y="131"/>
                  </a:cubicBezTo>
                  <a:cubicBezTo>
                    <a:pt x="356" y="140"/>
                    <a:pt x="356" y="140"/>
                    <a:pt x="356" y="140"/>
                  </a:cubicBezTo>
                  <a:cubicBezTo>
                    <a:pt x="356" y="145"/>
                    <a:pt x="360" y="149"/>
                    <a:pt x="364" y="149"/>
                  </a:cubicBezTo>
                  <a:cubicBezTo>
                    <a:pt x="417" y="149"/>
                    <a:pt x="417" y="149"/>
                    <a:pt x="417" y="149"/>
                  </a:cubicBezTo>
                  <a:cubicBezTo>
                    <a:pt x="417" y="149"/>
                    <a:pt x="417" y="149"/>
                    <a:pt x="417" y="149"/>
                  </a:cubicBezTo>
                  <a:close/>
                  <a:moveTo>
                    <a:pt x="417" y="199"/>
                  </a:moveTo>
                  <a:cubicBezTo>
                    <a:pt x="422" y="199"/>
                    <a:pt x="425" y="195"/>
                    <a:pt x="425" y="190"/>
                  </a:cubicBezTo>
                  <a:cubicBezTo>
                    <a:pt x="425" y="181"/>
                    <a:pt x="425" y="181"/>
                    <a:pt x="425" y="181"/>
                  </a:cubicBezTo>
                  <a:cubicBezTo>
                    <a:pt x="425" y="176"/>
                    <a:pt x="422" y="172"/>
                    <a:pt x="417" y="172"/>
                  </a:cubicBezTo>
                  <a:cubicBezTo>
                    <a:pt x="364" y="172"/>
                    <a:pt x="364" y="172"/>
                    <a:pt x="364" y="172"/>
                  </a:cubicBezTo>
                  <a:cubicBezTo>
                    <a:pt x="360" y="172"/>
                    <a:pt x="356" y="176"/>
                    <a:pt x="356" y="181"/>
                  </a:cubicBezTo>
                  <a:cubicBezTo>
                    <a:pt x="356" y="190"/>
                    <a:pt x="356" y="190"/>
                    <a:pt x="356" y="190"/>
                  </a:cubicBezTo>
                  <a:cubicBezTo>
                    <a:pt x="356" y="195"/>
                    <a:pt x="360" y="199"/>
                    <a:pt x="364" y="199"/>
                  </a:cubicBezTo>
                  <a:cubicBezTo>
                    <a:pt x="417" y="199"/>
                    <a:pt x="417" y="199"/>
                    <a:pt x="417" y="199"/>
                  </a:cubicBezTo>
                  <a:cubicBezTo>
                    <a:pt x="417" y="199"/>
                    <a:pt x="417" y="199"/>
                    <a:pt x="417" y="199"/>
                  </a:cubicBezTo>
                  <a:close/>
                  <a:moveTo>
                    <a:pt x="417" y="249"/>
                  </a:moveTo>
                  <a:cubicBezTo>
                    <a:pt x="422" y="249"/>
                    <a:pt x="425" y="246"/>
                    <a:pt x="425" y="241"/>
                  </a:cubicBezTo>
                  <a:cubicBezTo>
                    <a:pt x="425" y="232"/>
                    <a:pt x="425" y="232"/>
                    <a:pt x="425" y="232"/>
                  </a:cubicBezTo>
                  <a:cubicBezTo>
                    <a:pt x="425" y="227"/>
                    <a:pt x="422" y="223"/>
                    <a:pt x="417" y="223"/>
                  </a:cubicBezTo>
                  <a:cubicBezTo>
                    <a:pt x="364" y="223"/>
                    <a:pt x="364" y="223"/>
                    <a:pt x="364" y="223"/>
                  </a:cubicBezTo>
                  <a:cubicBezTo>
                    <a:pt x="360" y="223"/>
                    <a:pt x="356" y="227"/>
                    <a:pt x="356" y="232"/>
                  </a:cubicBezTo>
                  <a:cubicBezTo>
                    <a:pt x="356" y="241"/>
                    <a:pt x="356" y="241"/>
                    <a:pt x="356" y="241"/>
                  </a:cubicBezTo>
                  <a:cubicBezTo>
                    <a:pt x="356" y="246"/>
                    <a:pt x="360" y="249"/>
                    <a:pt x="364" y="249"/>
                  </a:cubicBezTo>
                  <a:cubicBezTo>
                    <a:pt x="417" y="249"/>
                    <a:pt x="417" y="249"/>
                    <a:pt x="417" y="249"/>
                  </a:cubicBezTo>
                  <a:cubicBezTo>
                    <a:pt x="417" y="249"/>
                    <a:pt x="417" y="249"/>
                    <a:pt x="417" y="249"/>
                  </a:cubicBezTo>
                  <a:close/>
                  <a:moveTo>
                    <a:pt x="417" y="299"/>
                  </a:moveTo>
                  <a:cubicBezTo>
                    <a:pt x="422" y="299"/>
                    <a:pt x="425" y="295"/>
                    <a:pt x="425" y="291"/>
                  </a:cubicBezTo>
                  <a:cubicBezTo>
                    <a:pt x="425" y="281"/>
                    <a:pt x="425" y="281"/>
                    <a:pt x="425" y="281"/>
                  </a:cubicBezTo>
                  <a:cubicBezTo>
                    <a:pt x="425" y="277"/>
                    <a:pt x="422" y="273"/>
                    <a:pt x="417" y="273"/>
                  </a:cubicBezTo>
                  <a:cubicBezTo>
                    <a:pt x="364" y="273"/>
                    <a:pt x="364" y="273"/>
                    <a:pt x="364" y="273"/>
                  </a:cubicBezTo>
                  <a:cubicBezTo>
                    <a:pt x="360" y="273"/>
                    <a:pt x="356" y="277"/>
                    <a:pt x="356" y="281"/>
                  </a:cubicBezTo>
                  <a:cubicBezTo>
                    <a:pt x="356" y="291"/>
                    <a:pt x="356" y="291"/>
                    <a:pt x="356" y="291"/>
                  </a:cubicBezTo>
                  <a:cubicBezTo>
                    <a:pt x="356" y="295"/>
                    <a:pt x="360" y="299"/>
                    <a:pt x="364" y="299"/>
                  </a:cubicBezTo>
                  <a:cubicBezTo>
                    <a:pt x="417" y="299"/>
                    <a:pt x="417" y="299"/>
                    <a:pt x="417" y="299"/>
                  </a:cubicBezTo>
                  <a:cubicBezTo>
                    <a:pt x="417" y="299"/>
                    <a:pt x="417" y="299"/>
                    <a:pt x="417" y="299"/>
                  </a:cubicBezTo>
                  <a:close/>
                  <a:moveTo>
                    <a:pt x="150" y="8"/>
                  </a:moveTo>
                  <a:cubicBezTo>
                    <a:pt x="150" y="4"/>
                    <a:pt x="146" y="0"/>
                    <a:pt x="141" y="0"/>
                  </a:cubicBezTo>
                  <a:cubicBezTo>
                    <a:pt x="132" y="0"/>
                    <a:pt x="132" y="0"/>
                    <a:pt x="132" y="0"/>
                  </a:cubicBezTo>
                  <a:cubicBezTo>
                    <a:pt x="127" y="0"/>
                    <a:pt x="123" y="4"/>
                    <a:pt x="123" y="8"/>
                  </a:cubicBezTo>
                  <a:cubicBezTo>
                    <a:pt x="123" y="61"/>
                    <a:pt x="123" y="61"/>
                    <a:pt x="123" y="61"/>
                  </a:cubicBezTo>
                  <a:cubicBezTo>
                    <a:pt x="123" y="66"/>
                    <a:pt x="127" y="69"/>
                    <a:pt x="132" y="69"/>
                  </a:cubicBezTo>
                  <a:cubicBezTo>
                    <a:pt x="141" y="69"/>
                    <a:pt x="141" y="69"/>
                    <a:pt x="141" y="69"/>
                  </a:cubicBezTo>
                  <a:cubicBezTo>
                    <a:pt x="146" y="69"/>
                    <a:pt x="150" y="66"/>
                    <a:pt x="150" y="61"/>
                  </a:cubicBezTo>
                  <a:cubicBezTo>
                    <a:pt x="150" y="8"/>
                    <a:pt x="150" y="8"/>
                    <a:pt x="150" y="8"/>
                  </a:cubicBezTo>
                  <a:cubicBezTo>
                    <a:pt x="150" y="8"/>
                    <a:pt x="150" y="8"/>
                    <a:pt x="150" y="8"/>
                  </a:cubicBezTo>
                  <a:close/>
                  <a:moveTo>
                    <a:pt x="200" y="8"/>
                  </a:moveTo>
                  <a:cubicBezTo>
                    <a:pt x="200" y="4"/>
                    <a:pt x="196" y="0"/>
                    <a:pt x="192" y="0"/>
                  </a:cubicBezTo>
                  <a:cubicBezTo>
                    <a:pt x="182" y="0"/>
                    <a:pt x="182" y="0"/>
                    <a:pt x="182" y="0"/>
                  </a:cubicBezTo>
                  <a:cubicBezTo>
                    <a:pt x="177" y="0"/>
                    <a:pt x="174" y="4"/>
                    <a:pt x="174" y="8"/>
                  </a:cubicBezTo>
                  <a:cubicBezTo>
                    <a:pt x="174" y="61"/>
                    <a:pt x="174" y="61"/>
                    <a:pt x="174" y="61"/>
                  </a:cubicBezTo>
                  <a:cubicBezTo>
                    <a:pt x="174" y="66"/>
                    <a:pt x="177" y="69"/>
                    <a:pt x="182" y="69"/>
                  </a:cubicBezTo>
                  <a:cubicBezTo>
                    <a:pt x="192" y="69"/>
                    <a:pt x="192" y="69"/>
                    <a:pt x="192" y="69"/>
                  </a:cubicBezTo>
                  <a:cubicBezTo>
                    <a:pt x="196" y="69"/>
                    <a:pt x="200" y="66"/>
                    <a:pt x="200" y="61"/>
                  </a:cubicBezTo>
                  <a:cubicBezTo>
                    <a:pt x="200" y="8"/>
                    <a:pt x="200" y="8"/>
                    <a:pt x="200" y="8"/>
                  </a:cubicBezTo>
                  <a:cubicBezTo>
                    <a:pt x="200" y="8"/>
                    <a:pt x="200" y="8"/>
                    <a:pt x="200" y="8"/>
                  </a:cubicBezTo>
                  <a:close/>
                  <a:moveTo>
                    <a:pt x="250" y="8"/>
                  </a:moveTo>
                  <a:cubicBezTo>
                    <a:pt x="250" y="4"/>
                    <a:pt x="247" y="0"/>
                    <a:pt x="242" y="0"/>
                  </a:cubicBezTo>
                  <a:cubicBezTo>
                    <a:pt x="233" y="0"/>
                    <a:pt x="233" y="0"/>
                    <a:pt x="233" y="0"/>
                  </a:cubicBezTo>
                  <a:cubicBezTo>
                    <a:pt x="228" y="0"/>
                    <a:pt x="224" y="4"/>
                    <a:pt x="224" y="8"/>
                  </a:cubicBezTo>
                  <a:cubicBezTo>
                    <a:pt x="224" y="61"/>
                    <a:pt x="224" y="61"/>
                    <a:pt x="224" y="61"/>
                  </a:cubicBezTo>
                  <a:cubicBezTo>
                    <a:pt x="224" y="66"/>
                    <a:pt x="228" y="69"/>
                    <a:pt x="233" y="69"/>
                  </a:cubicBezTo>
                  <a:cubicBezTo>
                    <a:pt x="242" y="69"/>
                    <a:pt x="242" y="69"/>
                    <a:pt x="242" y="69"/>
                  </a:cubicBezTo>
                  <a:cubicBezTo>
                    <a:pt x="247" y="69"/>
                    <a:pt x="250" y="66"/>
                    <a:pt x="250" y="61"/>
                  </a:cubicBezTo>
                  <a:cubicBezTo>
                    <a:pt x="250" y="8"/>
                    <a:pt x="250" y="8"/>
                    <a:pt x="250" y="8"/>
                  </a:cubicBezTo>
                  <a:cubicBezTo>
                    <a:pt x="250" y="8"/>
                    <a:pt x="250" y="8"/>
                    <a:pt x="250" y="8"/>
                  </a:cubicBezTo>
                  <a:close/>
                  <a:moveTo>
                    <a:pt x="300" y="8"/>
                  </a:moveTo>
                  <a:cubicBezTo>
                    <a:pt x="300" y="4"/>
                    <a:pt x="297" y="0"/>
                    <a:pt x="292" y="0"/>
                  </a:cubicBezTo>
                  <a:cubicBezTo>
                    <a:pt x="282" y="0"/>
                    <a:pt x="282" y="0"/>
                    <a:pt x="282" y="0"/>
                  </a:cubicBezTo>
                  <a:cubicBezTo>
                    <a:pt x="278" y="0"/>
                    <a:pt x="274" y="4"/>
                    <a:pt x="274" y="8"/>
                  </a:cubicBezTo>
                  <a:cubicBezTo>
                    <a:pt x="274" y="61"/>
                    <a:pt x="274" y="61"/>
                    <a:pt x="274" y="61"/>
                  </a:cubicBezTo>
                  <a:cubicBezTo>
                    <a:pt x="274" y="66"/>
                    <a:pt x="278" y="69"/>
                    <a:pt x="282" y="69"/>
                  </a:cubicBezTo>
                  <a:cubicBezTo>
                    <a:pt x="292" y="69"/>
                    <a:pt x="292" y="69"/>
                    <a:pt x="292" y="69"/>
                  </a:cubicBezTo>
                  <a:cubicBezTo>
                    <a:pt x="297" y="69"/>
                    <a:pt x="300" y="66"/>
                    <a:pt x="300" y="61"/>
                  </a:cubicBezTo>
                  <a:cubicBezTo>
                    <a:pt x="300" y="8"/>
                    <a:pt x="300" y="8"/>
                    <a:pt x="300" y="8"/>
                  </a:cubicBezTo>
                  <a:cubicBezTo>
                    <a:pt x="300" y="8"/>
                    <a:pt x="300" y="8"/>
                    <a:pt x="300" y="8"/>
                  </a:cubicBezTo>
                  <a:close/>
                  <a:moveTo>
                    <a:pt x="61" y="149"/>
                  </a:moveTo>
                  <a:cubicBezTo>
                    <a:pt x="66" y="149"/>
                    <a:pt x="69" y="145"/>
                    <a:pt x="69" y="140"/>
                  </a:cubicBezTo>
                  <a:cubicBezTo>
                    <a:pt x="69" y="131"/>
                    <a:pt x="69" y="131"/>
                    <a:pt x="69" y="131"/>
                  </a:cubicBezTo>
                  <a:cubicBezTo>
                    <a:pt x="69" y="126"/>
                    <a:pt x="66" y="122"/>
                    <a:pt x="61" y="122"/>
                  </a:cubicBezTo>
                  <a:cubicBezTo>
                    <a:pt x="8" y="122"/>
                    <a:pt x="8" y="122"/>
                    <a:pt x="8" y="122"/>
                  </a:cubicBezTo>
                  <a:cubicBezTo>
                    <a:pt x="4" y="122"/>
                    <a:pt x="0" y="126"/>
                    <a:pt x="0" y="131"/>
                  </a:cubicBezTo>
                  <a:cubicBezTo>
                    <a:pt x="0" y="140"/>
                    <a:pt x="0" y="140"/>
                    <a:pt x="0" y="140"/>
                  </a:cubicBezTo>
                  <a:cubicBezTo>
                    <a:pt x="0" y="145"/>
                    <a:pt x="4" y="149"/>
                    <a:pt x="8" y="149"/>
                  </a:cubicBezTo>
                  <a:cubicBezTo>
                    <a:pt x="61" y="149"/>
                    <a:pt x="61" y="149"/>
                    <a:pt x="61" y="149"/>
                  </a:cubicBezTo>
                  <a:cubicBezTo>
                    <a:pt x="61" y="149"/>
                    <a:pt x="61" y="149"/>
                    <a:pt x="61" y="149"/>
                  </a:cubicBezTo>
                  <a:close/>
                  <a:moveTo>
                    <a:pt x="61" y="199"/>
                  </a:moveTo>
                  <a:cubicBezTo>
                    <a:pt x="66" y="199"/>
                    <a:pt x="69" y="195"/>
                    <a:pt x="69" y="190"/>
                  </a:cubicBezTo>
                  <a:cubicBezTo>
                    <a:pt x="69" y="181"/>
                    <a:pt x="69" y="181"/>
                    <a:pt x="69" y="181"/>
                  </a:cubicBezTo>
                  <a:cubicBezTo>
                    <a:pt x="69" y="176"/>
                    <a:pt x="66" y="172"/>
                    <a:pt x="61" y="172"/>
                  </a:cubicBezTo>
                  <a:cubicBezTo>
                    <a:pt x="8" y="172"/>
                    <a:pt x="8" y="172"/>
                    <a:pt x="8" y="172"/>
                  </a:cubicBezTo>
                  <a:cubicBezTo>
                    <a:pt x="4" y="172"/>
                    <a:pt x="0" y="176"/>
                    <a:pt x="0" y="181"/>
                  </a:cubicBezTo>
                  <a:cubicBezTo>
                    <a:pt x="0" y="190"/>
                    <a:pt x="0" y="190"/>
                    <a:pt x="0" y="190"/>
                  </a:cubicBezTo>
                  <a:cubicBezTo>
                    <a:pt x="0" y="195"/>
                    <a:pt x="4" y="199"/>
                    <a:pt x="8" y="199"/>
                  </a:cubicBezTo>
                  <a:cubicBezTo>
                    <a:pt x="61" y="199"/>
                    <a:pt x="61" y="199"/>
                    <a:pt x="61" y="199"/>
                  </a:cubicBezTo>
                  <a:cubicBezTo>
                    <a:pt x="61" y="199"/>
                    <a:pt x="61" y="199"/>
                    <a:pt x="61" y="199"/>
                  </a:cubicBezTo>
                  <a:close/>
                  <a:moveTo>
                    <a:pt x="61" y="249"/>
                  </a:moveTo>
                  <a:cubicBezTo>
                    <a:pt x="66" y="249"/>
                    <a:pt x="69" y="246"/>
                    <a:pt x="69" y="241"/>
                  </a:cubicBezTo>
                  <a:cubicBezTo>
                    <a:pt x="69" y="232"/>
                    <a:pt x="69" y="232"/>
                    <a:pt x="69" y="232"/>
                  </a:cubicBezTo>
                  <a:cubicBezTo>
                    <a:pt x="69" y="227"/>
                    <a:pt x="66" y="223"/>
                    <a:pt x="61" y="223"/>
                  </a:cubicBezTo>
                  <a:cubicBezTo>
                    <a:pt x="8" y="223"/>
                    <a:pt x="8" y="223"/>
                    <a:pt x="8" y="223"/>
                  </a:cubicBezTo>
                  <a:cubicBezTo>
                    <a:pt x="4" y="223"/>
                    <a:pt x="0" y="227"/>
                    <a:pt x="0" y="232"/>
                  </a:cubicBezTo>
                  <a:cubicBezTo>
                    <a:pt x="0" y="241"/>
                    <a:pt x="0" y="241"/>
                    <a:pt x="0" y="241"/>
                  </a:cubicBezTo>
                  <a:cubicBezTo>
                    <a:pt x="0" y="246"/>
                    <a:pt x="4" y="249"/>
                    <a:pt x="8" y="249"/>
                  </a:cubicBezTo>
                  <a:cubicBezTo>
                    <a:pt x="61" y="249"/>
                    <a:pt x="61" y="249"/>
                    <a:pt x="61" y="249"/>
                  </a:cubicBezTo>
                  <a:cubicBezTo>
                    <a:pt x="61" y="249"/>
                    <a:pt x="61" y="249"/>
                    <a:pt x="61" y="249"/>
                  </a:cubicBezTo>
                  <a:close/>
                  <a:moveTo>
                    <a:pt x="61" y="299"/>
                  </a:moveTo>
                  <a:cubicBezTo>
                    <a:pt x="66" y="299"/>
                    <a:pt x="69" y="295"/>
                    <a:pt x="69" y="291"/>
                  </a:cubicBezTo>
                  <a:cubicBezTo>
                    <a:pt x="69" y="281"/>
                    <a:pt x="69" y="281"/>
                    <a:pt x="69" y="281"/>
                  </a:cubicBezTo>
                  <a:cubicBezTo>
                    <a:pt x="69" y="277"/>
                    <a:pt x="66" y="273"/>
                    <a:pt x="61" y="273"/>
                  </a:cubicBezTo>
                  <a:cubicBezTo>
                    <a:pt x="8" y="273"/>
                    <a:pt x="8" y="273"/>
                    <a:pt x="8" y="273"/>
                  </a:cubicBezTo>
                  <a:cubicBezTo>
                    <a:pt x="4" y="273"/>
                    <a:pt x="0" y="277"/>
                    <a:pt x="0" y="281"/>
                  </a:cubicBezTo>
                  <a:cubicBezTo>
                    <a:pt x="0" y="291"/>
                    <a:pt x="0" y="291"/>
                    <a:pt x="0" y="291"/>
                  </a:cubicBezTo>
                  <a:cubicBezTo>
                    <a:pt x="0" y="295"/>
                    <a:pt x="4" y="299"/>
                    <a:pt x="8" y="299"/>
                  </a:cubicBezTo>
                  <a:cubicBezTo>
                    <a:pt x="61" y="299"/>
                    <a:pt x="61" y="299"/>
                    <a:pt x="61" y="299"/>
                  </a:cubicBezTo>
                  <a:cubicBezTo>
                    <a:pt x="61" y="299"/>
                    <a:pt x="61" y="299"/>
                    <a:pt x="61" y="299"/>
                  </a:cubicBezTo>
                  <a:close/>
                  <a:moveTo>
                    <a:pt x="150" y="362"/>
                  </a:moveTo>
                  <a:cubicBezTo>
                    <a:pt x="150" y="357"/>
                    <a:pt x="146" y="354"/>
                    <a:pt x="141" y="354"/>
                  </a:cubicBezTo>
                  <a:cubicBezTo>
                    <a:pt x="132" y="354"/>
                    <a:pt x="132" y="354"/>
                    <a:pt x="132" y="354"/>
                  </a:cubicBezTo>
                  <a:cubicBezTo>
                    <a:pt x="127" y="354"/>
                    <a:pt x="123" y="357"/>
                    <a:pt x="123" y="362"/>
                  </a:cubicBezTo>
                  <a:cubicBezTo>
                    <a:pt x="123" y="414"/>
                    <a:pt x="123" y="414"/>
                    <a:pt x="123" y="414"/>
                  </a:cubicBezTo>
                  <a:cubicBezTo>
                    <a:pt x="123" y="419"/>
                    <a:pt x="127" y="423"/>
                    <a:pt x="132" y="423"/>
                  </a:cubicBezTo>
                  <a:cubicBezTo>
                    <a:pt x="141" y="423"/>
                    <a:pt x="141" y="423"/>
                    <a:pt x="141" y="423"/>
                  </a:cubicBezTo>
                  <a:cubicBezTo>
                    <a:pt x="146" y="423"/>
                    <a:pt x="150" y="419"/>
                    <a:pt x="150" y="414"/>
                  </a:cubicBezTo>
                  <a:cubicBezTo>
                    <a:pt x="150" y="362"/>
                    <a:pt x="150" y="362"/>
                    <a:pt x="150" y="362"/>
                  </a:cubicBezTo>
                  <a:cubicBezTo>
                    <a:pt x="150" y="362"/>
                    <a:pt x="150" y="362"/>
                    <a:pt x="150" y="362"/>
                  </a:cubicBezTo>
                  <a:close/>
                  <a:moveTo>
                    <a:pt x="200" y="362"/>
                  </a:moveTo>
                  <a:cubicBezTo>
                    <a:pt x="200" y="357"/>
                    <a:pt x="196" y="354"/>
                    <a:pt x="192" y="354"/>
                  </a:cubicBezTo>
                  <a:cubicBezTo>
                    <a:pt x="182" y="354"/>
                    <a:pt x="182" y="354"/>
                    <a:pt x="182" y="354"/>
                  </a:cubicBezTo>
                  <a:cubicBezTo>
                    <a:pt x="177" y="354"/>
                    <a:pt x="174" y="357"/>
                    <a:pt x="174" y="362"/>
                  </a:cubicBezTo>
                  <a:cubicBezTo>
                    <a:pt x="174" y="414"/>
                    <a:pt x="174" y="414"/>
                    <a:pt x="174" y="414"/>
                  </a:cubicBezTo>
                  <a:cubicBezTo>
                    <a:pt x="174" y="419"/>
                    <a:pt x="177" y="423"/>
                    <a:pt x="182" y="423"/>
                  </a:cubicBezTo>
                  <a:cubicBezTo>
                    <a:pt x="192" y="423"/>
                    <a:pt x="192" y="423"/>
                    <a:pt x="192" y="423"/>
                  </a:cubicBezTo>
                  <a:cubicBezTo>
                    <a:pt x="196" y="423"/>
                    <a:pt x="200" y="419"/>
                    <a:pt x="200" y="414"/>
                  </a:cubicBezTo>
                  <a:cubicBezTo>
                    <a:pt x="200" y="362"/>
                    <a:pt x="200" y="362"/>
                    <a:pt x="200" y="362"/>
                  </a:cubicBezTo>
                  <a:cubicBezTo>
                    <a:pt x="200" y="362"/>
                    <a:pt x="200" y="362"/>
                    <a:pt x="200" y="362"/>
                  </a:cubicBezTo>
                  <a:close/>
                  <a:moveTo>
                    <a:pt x="250" y="362"/>
                  </a:moveTo>
                  <a:cubicBezTo>
                    <a:pt x="250" y="357"/>
                    <a:pt x="247" y="354"/>
                    <a:pt x="242" y="354"/>
                  </a:cubicBezTo>
                  <a:cubicBezTo>
                    <a:pt x="233" y="354"/>
                    <a:pt x="233" y="354"/>
                    <a:pt x="233" y="354"/>
                  </a:cubicBezTo>
                  <a:cubicBezTo>
                    <a:pt x="228" y="354"/>
                    <a:pt x="224" y="357"/>
                    <a:pt x="224" y="362"/>
                  </a:cubicBezTo>
                  <a:cubicBezTo>
                    <a:pt x="224" y="414"/>
                    <a:pt x="224" y="414"/>
                    <a:pt x="224" y="414"/>
                  </a:cubicBezTo>
                  <a:cubicBezTo>
                    <a:pt x="224" y="419"/>
                    <a:pt x="228" y="423"/>
                    <a:pt x="233" y="423"/>
                  </a:cubicBezTo>
                  <a:cubicBezTo>
                    <a:pt x="242" y="423"/>
                    <a:pt x="242" y="423"/>
                    <a:pt x="242" y="423"/>
                  </a:cubicBezTo>
                  <a:cubicBezTo>
                    <a:pt x="247" y="423"/>
                    <a:pt x="250" y="419"/>
                    <a:pt x="250" y="414"/>
                  </a:cubicBezTo>
                  <a:cubicBezTo>
                    <a:pt x="250" y="362"/>
                    <a:pt x="250" y="362"/>
                    <a:pt x="250" y="362"/>
                  </a:cubicBezTo>
                  <a:cubicBezTo>
                    <a:pt x="250" y="362"/>
                    <a:pt x="250" y="362"/>
                    <a:pt x="250" y="362"/>
                  </a:cubicBezTo>
                  <a:close/>
                  <a:moveTo>
                    <a:pt x="300" y="362"/>
                  </a:moveTo>
                  <a:cubicBezTo>
                    <a:pt x="300" y="357"/>
                    <a:pt x="297" y="354"/>
                    <a:pt x="292" y="354"/>
                  </a:cubicBezTo>
                  <a:cubicBezTo>
                    <a:pt x="282" y="354"/>
                    <a:pt x="282" y="354"/>
                    <a:pt x="282" y="354"/>
                  </a:cubicBezTo>
                  <a:cubicBezTo>
                    <a:pt x="278" y="354"/>
                    <a:pt x="274" y="357"/>
                    <a:pt x="274" y="362"/>
                  </a:cubicBezTo>
                  <a:cubicBezTo>
                    <a:pt x="274" y="414"/>
                    <a:pt x="274" y="414"/>
                    <a:pt x="274" y="414"/>
                  </a:cubicBezTo>
                  <a:cubicBezTo>
                    <a:pt x="274" y="419"/>
                    <a:pt x="278" y="423"/>
                    <a:pt x="282" y="423"/>
                  </a:cubicBezTo>
                  <a:cubicBezTo>
                    <a:pt x="292" y="423"/>
                    <a:pt x="292" y="423"/>
                    <a:pt x="292" y="423"/>
                  </a:cubicBezTo>
                  <a:cubicBezTo>
                    <a:pt x="297" y="423"/>
                    <a:pt x="300" y="419"/>
                    <a:pt x="300" y="414"/>
                  </a:cubicBezTo>
                  <a:cubicBezTo>
                    <a:pt x="300" y="362"/>
                    <a:pt x="300" y="362"/>
                    <a:pt x="300" y="362"/>
                  </a:cubicBezTo>
                  <a:cubicBezTo>
                    <a:pt x="300" y="362"/>
                    <a:pt x="300" y="362"/>
                    <a:pt x="300" y="362"/>
                  </a:cubicBezTo>
                  <a:close/>
                  <a:moveTo>
                    <a:pt x="337" y="78"/>
                  </a:moveTo>
                  <a:cubicBezTo>
                    <a:pt x="337" y="78"/>
                    <a:pt x="337" y="78"/>
                    <a:pt x="87" y="78"/>
                  </a:cubicBezTo>
                  <a:cubicBezTo>
                    <a:pt x="82" y="78"/>
                    <a:pt x="78" y="81"/>
                    <a:pt x="78" y="86"/>
                  </a:cubicBezTo>
                  <a:cubicBezTo>
                    <a:pt x="78" y="86"/>
                    <a:pt x="78" y="86"/>
                    <a:pt x="78" y="335"/>
                  </a:cubicBezTo>
                  <a:cubicBezTo>
                    <a:pt x="78" y="340"/>
                    <a:pt x="82" y="344"/>
                    <a:pt x="87" y="344"/>
                  </a:cubicBezTo>
                  <a:cubicBezTo>
                    <a:pt x="87" y="344"/>
                    <a:pt x="87" y="344"/>
                    <a:pt x="337" y="344"/>
                  </a:cubicBezTo>
                  <a:cubicBezTo>
                    <a:pt x="342" y="344"/>
                    <a:pt x="345" y="340"/>
                    <a:pt x="345" y="335"/>
                  </a:cubicBezTo>
                  <a:cubicBezTo>
                    <a:pt x="345" y="335"/>
                    <a:pt x="345" y="335"/>
                    <a:pt x="345" y="86"/>
                  </a:cubicBezTo>
                  <a:cubicBezTo>
                    <a:pt x="345" y="81"/>
                    <a:pt x="342" y="78"/>
                    <a:pt x="337" y="78"/>
                  </a:cubicBezTo>
                  <a:close/>
                  <a:moveTo>
                    <a:pt x="121" y="140"/>
                  </a:moveTo>
                  <a:cubicBezTo>
                    <a:pt x="111" y="140"/>
                    <a:pt x="102" y="131"/>
                    <a:pt x="102" y="121"/>
                  </a:cubicBezTo>
                  <a:cubicBezTo>
                    <a:pt x="102" y="110"/>
                    <a:pt x="111" y="102"/>
                    <a:pt x="121" y="102"/>
                  </a:cubicBezTo>
                  <a:cubicBezTo>
                    <a:pt x="132" y="102"/>
                    <a:pt x="140" y="110"/>
                    <a:pt x="140" y="121"/>
                  </a:cubicBezTo>
                  <a:cubicBezTo>
                    <a:pt x="140" y="131"/>
                    <a:pt x="132" y="140"/>
                    <a:pt x="121" y="14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410376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 presetClass="entr" presetSubtype="0" fill="hold" nodeType="withEffect">
                                  <p:stCondLst>
                                    <p:cond delay="500"/>
                                  </p:stCondLst>
                                  <p:childTnLst>
                                    <p:set>
                                      <p:cBhvr>
                                        <p:cTn id="13" dur="1" fill="hold">
                                          <p:stCondLst>
                                            <p:cond delay="9"/>
                                          </p:stCondLst>
                                        </p:cTn>
                                        <p:tgtEl>
                                          <p:spTgt spid="20"/>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20"/>
                                        </p:tgtEl>
                                      </p:cBhvr>
                                      <p:by x="0" y="0"/>
                                    </p:animScale>
                                  </p:childTnLst>
                                </p:cTn>
                              </p:par>
                              <p:par>
                                <p:cTn id="16" presetID="1" presetClass="entr" presetSubtype="0" fill="hold" nodeType="withEffect">
                                  <p:stCondLst>
                                    <p:cond delay="800"/>
                                  </p:stCondLst>
                                  <p:childTnLst>
                                    <p:set>
                                      <p:cBhvr>
                                        <p:cTn id="17" dur="1" fill="hold">
                                          <p:stCondLst>
                                            <p:cond delay="9"/>
                                          </p:stCondLst>
                                        </p:cTn>
                                        <p:tgtEl>
                                          <p:spTgt spid="21"/>
                                        </p:tgtEl>
                                        <p:attrNameLst>
                                          <p:attrName>style.visibility</p:attrName>
                                        </p:attrNameLst>
                                      </p:cBhvr>
                                      <p:to>
                                        <p:strVal val="visible"/>
                                      </p:to>
                                    </p:set>
                                  </p:childTnLst>
                                </p:cTn>
                              </p:par>
                              <p:par>
                                <p:cTn id="18" presetID="6" presetClass="emph" presetSubtype="0" accel="100000" autoRev="1" fill="hold" nodeType="withEffect">
                                  <p:stCondLst>
                                    <p:cond delay="300"/>
                                  </p:stCondLst>
                                  <p:childTnLst>
                                    <p:animScale>
                                      <p:cBhvr>
                                        <p:cTn id="19" dur="500" fill="hold"/>
                                        <p:tgtEl>
                                          <p:spTgt spid="21"/>
                                        </p:tgtEl>
                                      </p:cBhvr>
                                      <p:by x="0" y="0"/>
                                    </p:animScale>
                                  </p:childTnLst>
                                </p:cTn>
                              </p:par>
                              <p:par>
                                <p:cTn id="20" presetID="1" presetClass="entr" presetSubtype="0" fill="hold" nodeType="withEffect">
                                  <p:stCondLst>
                                    <p:cond delay="1000"/>
                                  </p:stCondLst>
                                  <p:childTnLst>
                                    <p:set>
                                      <p:cBhvr>
                                        <p:cTn id="21" dur="1" fill="hold">
                                          <p:stCondLst>
                                            <p:cond delay="9"/>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500" fill="hold"/>
                                        <p:tgtEl>
                                          <p:spTgt spid="5"/>
                                        </p:tgtEl>
                                      </p:cBhvr>
                                      <p:by x="0" y="0"/>
                                    </p:animScale>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35" presetClass="path" presetSubtype="0" decel="100000" fill="hold" grpId="1" nodeType="withEffect">
                                  <p:stCondLst>
                                    <p:cond delay="0"/>
                                  </p:stCondLst>
                                  <p:childTnLst>
                                    <p:animMotion origin="layout" path="M 0.04685 -3.10486E-6 L -4.01583E-6 -3.10486E-6 " pathEditMode="relative" rAng="0" ptsTypes="AA">
                                      <p:cBhvr>
                                        <p:cTn id="29" dur="500" fill="hold"/>
                                        <p:tgtEl>
                                          <p:spTgt spid="8"/>
                                        </p:tgtEl>
                                        <p:attrNameLst>
                                          <p:attrName>ppt_x</p:attrName>
                                          <p:attrName>ppt_y</p:attrName>
                                        </p:attrNameLst>
                                      </p:cBhvr>
                                      <p:rCtr x="-2349" y="0"/>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35" presetClass="path" presetSubtype="0" decel="100000" fill="hold" grpId="1" nodeType="withEffect">
                                  <p:stCondLst>
                                    <p:cond delay="0"/>
                                  </p:stCondLst>
                                  <p:childTnLst>
                                    <p:animMotion origin="layout" path="M 0.06255 4.41217E-6 L -4.56982E-7 4.41217E-6 " pathEditMode="relative" rAng="0" ptsTypes="AA">
                                      <p:cBhvr>
                                        <p:cTn id="34" dur="500" fill="hold"/>
                                        <p:tgtEl>
                                          <p:spTgt spid="7"/>
                                        </p:tgtEl>
                                        <p:attrNameLst>
                                          <p:attrName>ppt_x</p:attrName>
                                          <p:attrName>ppt_y</p:attrName>
                                        </p:attrNameLst>
                                      </p:cBhvr>
                                      <p:rCtr x="-3127" y="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grpId="1" nodeType="withEffect">
                                  <p:stCondLst>
                                    <p:cond delay="0"/>
                                  </p:stCondLst>
                                  <p:childTnLst>
                                    <p:animMotion origin="layout" path="M 0.06255 1.39355E-6 L -3.65075E-6 1.39355E-6 " pathEditMode="relative" rAng="0" ptsTypes="AA">
                                      <p:cBhvr>
                                        <p:cTn id="39" dur="500" fill="hold"/>
                                        <p:tgtEl>
                                          <p:spTgt spid="6"/>
                                        </p:tgtEl>
                                        <p:attrNameLst>
                                          <p:attrName>ppt_x</p:attrName>
                                          <p:attrName>ppt_y</p:attrName>
                                        </p:attrNameLst>
                                      </p:cBhvr>
                                      <p:rCtr x="-31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arallelogram 23"/>
          <p:cNvSpPr/>
          <p:nvPr/>
        </p:nvSpPr>
        <p:spPr bwMode="auto">
          <a:xfrm>
            <a:off x="2215986" y="2756681"/>
            <a:ext cx="2435536" cy="3062785"/>
          </a:xfrm>
          <a:prstGeom prst="parallelogram">
            <a:avLst>
              <a:gd name="adj" fmla="val 55592"/>
            </a:avLst>
          </a:prstGeom>
          <a:solidFill>
            <a:srgbClr val="D7D7D7"/>
          </a:solidFill>
          <a:ln w="9525" cap="flat" cmpd="sng" algn="ctr">
            <a:noFill/>
            <a:prstDash val="solid"/>
          </a:ln>
          <a:effectLst/>
        </p:spPr>
        <p:txBody>
          <a:bodyPr lIns="119332" tIns="59666" rIns="119332" bIns="59666" rtlCol="0" anchor="ctr"/>
          <a:lstStyle/>
          <a:p>
            <a:endParaRPr lang="en-US" sz="1372" kern="0" dirty="0">
              <a:solidFill>
                <a:srgbClr val="FFFFFF"/>
              </a:solidFill>
            </a:endParaRPr>
          </a:p>
        </p:txBody>
      </p:sp>
      <p:sp>
        <p:nvSpPr>
          <p:cNvPr id="5" name="Title 4"/>
          <p:cNvSpPr>
            <a:spLocks noGrp="1"/>
          </p:cNvSpPr>
          <p:nvPr>
            <p:ph type="title"/>
          </p:nvPr>
        </p:nvSpPr>
        <p:spPr/>
        <p:txBody>
          <a:bodyPr/>
          <a:lstStyle/>
          <a:p>
            <a:r>
              <a:rPr lang="en-US" dirty="0" smtClean="0"/>
              <a:t>What is Project Oxford?</a:t>
            </a:r>
            <a:endParaRPr lang="en-US" dirty="0"/>
          </a:p>
        </p:txBody>
      </p:sp>
      <p:sp>
        <p:nvSpPr>
          <p:cNvPr id="2" name="Text Placeholder 1"/>
          <p:cNvSpPr>
            <a:spLocks noGrp="1"/>
          </p:cNvSpPr>
          <p:nvPr>
            <p:ph type="body" sz="quarter" idx="4294967295"/>
          </p:nvPr>
        </p:nvSpPr>
        <p:spPr>
          <a:xfrm>
            <a:off x="4751364" y="3111342"/>
            <a:ext cx="7171399" cy="1918979"/>
          </a:xfrm>
        </p:spPr>
        <p:txBody>
          <a:bodyPr/>
          <a:lstStyle/>
          <a:p>
            <a:pPr marL="0" indent="0">
              <a:buNone/>
            </a:pPr>
            <a:r>
              <a:rPr lang="en-US" sz="3137" dirty="0"/>
              <a:t>A portfolio of REST APIs and SDKs which enable developers to write applications which understand the content within the rapidly growing set of multimedia data</a:t>
            </a:r>
          </a:p>
        </p:txBody>
      </p:sp>
      <p:grpSp>
        <p:nvGrpSpPr>
          <p:cNvPr id="3" name="Group 2"/>
          <p:cNvGrpSpPr/>
          <p:nvPr/>
        </p:nvGrpSpPr>
        <p:grpSpPr>
          <a:xfrm>
            <a:off x="-17119" y="2756681"/>
            <a:ext cx="3592122" cy="3062785"/>
            <a:chOff x="-17463" y="2811462"/>
            <a:chExt cx="3664152" cy="3124200"/>
          </a:xfrm>
          <a:solidFill>
            <a:srgbClr val="00A4EF"/>
          </a:solidFill>
        </p:grpSpPr>
        <p:sp>
          <p:nvSpPr>
            <p:cNvPr id="23" name="Flowchart: Process 8"/>
            <p:cNvSpPr/>
            <p:nvPr/>
          </p:nvSpPr>
          <p:spPr bwMode="auto">
            <a:xfrm flipH="1" flipV="1">
              <a:off x="-17463" y="281146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p:cNvGrpSpPr/>
            <p:nvPr/>
          </p:nvGrpSpPr>
          <p:grpSpPr>
            <a:xfrm>
              <a:off x="198437" y="3192462"/>
              <a:ext cx="2323026" cy="2259884"/>
              <a:chOff x="870745" y="2095780"/>
              <a:chExt cx="2959613" cy="2879166"/>
            </a:xfrm>
            <a:grpFill/>
          </p:grpSpPr>
          <p:sp>
            <p:nvSpPr>
              <p:cNvPr id="8" name="Oval 7"/>
              <p:cNvSpPr/>
              <p:nvPr/>
            </p:nvSpPr>
            <p:spPr bwMode="auto">
              <a:xfrm>
                <a:off x="1227495" y="2372083"/>
                <a:ext cx="2326559" cy="2326559"/>
              </a:xfrm>
              <a:prstGeom prst="ellipse">
                <a:avLst/>
              </a:prstGeom>
              <a:grpFill/>
              <a:ln w="34925"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1992593" y="2095780"/>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3095252"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951193" y="3198439"/>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992593" y="4239840"/>
                <a:ext cx="735106" cy="73510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Screen Clipping"/>
              <p:cNvPicPr>
                <a:picLocks noChangeAspect="1"/>
              </p:cNvPicPr>
              <p:nvPr/>
            </p:nvPicPr>
            <p:blipFill>
              <a:blip r:embed="rId3"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2115111" y="2168458"/>
                <a:ext cx="463495" cy="467232"/>
              </a:xfrm>
              <a:prstGeom prst="rect">
                <a:avLst/>
              </a:prstGeom>
              <a:grpFill/>
            </p:spPr>
          </p:pic>
          <p:pic>
            <p:nvPicPr>
              <p:cNvPr id="18" name="Picture 17" descr="Screen Clipping"/>
              <p:cNvPicPr>
                <a:picLocks noChangeAspect="1"/>
              </p:cNvPicPr>
              <p:nvPr/>
            </p:nvPicPr>
            <p:blipFill>
              <a:blip r:embed="rId4"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3219474" y="3320957"/>
                <a:ext cx="609181" cy="473808"/>
              </a:xfrm>
              <a:prstGeom prst="rect">
                <a:avLst/>
              </a:prstGeom>
              <a:grpFill/>
            </p:spPr>
          </p:pic>
          <p:pic>
            <p:nvPicPr>
              <p:cNvPr id="19" name="Picture 18" descr="Screen Clipping"/>
              <p:cNvPicPr>
                <a:picLocks noChangeAspect="1"/>
              </p:cNvPicPr>
              <p:nvPr/>
            </p:nvPicPr>
            <p:blipFill>
              <a:blip r:embed="rId5"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2100493" y="4431117"/>
                <a:ext cx="589699" cy="455677"/>
              </a:xfrm>
              <a:prstGeom prst="rect">
                <a:avLst/>
              </a:prstGeom>
              <a:grpFill/>
            </p:spPr>
          </p:pic>
          <p:pic>
            <p:nvPicPr>
              <p:cNvPr id="20" name="Picture 19" descr="Screen Clipping"/>
              <p:cNvPicPr>
                <a:picLocks noChangeAspect="1"/>
              </p:cNvPicPr>
              <p:nvPr/>
            </p:nvPicPr>
            <p:blipFill>
              <a:blip r:embed="rId6" cstate="print">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870745" y="3293086"/>
                <a:ext cx="896002" cy="495437"/>
              </a:xfrm>
              <a:prstGeom prst="rect">
                <a:avLst/>
              </a:prstGeom>
              <a:grpFill/>
            </p:spPr>
          </p:pic>
        </p:grpSp>
      </p:grpSp>
    </p:spTree>
    <p:extLst>
      <p:ext uri="{BB962C8B-B14F-4D97-AF65-F5344CB8AC3E}">
        <p14:creationId xmlns:p14="http://schemas.microsoft.com/office/powerpoint/2010/main" val="398478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42" presetClass="path" presetSubtype="0" decel="100000" fill="hold" grpId="1" nodeType="withEffect">
                                  <p:stCondLst>
                                    <p:cond delay="250"/>
                                  </p:stCondLst>
                                  <p:childTnLst>
                                    <p:animMotion origin="layout" path="M -0.01864 0.00023 L 5.59101E-7 -4.96142E-6 " pathEditMode="relative" rAng="0" ptsTypes="AA">
                                      <p:cBhvr>
                                        <p:cTn id="17" dur="500" fill="hold"/>
                                        <p:tgtEl>
                                          <p:spTgt spid="2">
                                            <p:txEl>
                                              <p:pRg st="0" end="0"/>
                                            </p:txEl>
                                          </p:spTgt>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build="p"/>
      <p:bldP spid="2" grpI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745" y="2434657"/>
            <a:ext cx="2540895" cy="533401"/>
            <a:chOff x="6746814" y="4411662"/>
            <a:chExt cx="2540895" cy="533401"/>
          </a:xfrm>
        </p:grpSpPr>
        <p:grpSp>
          <p:nvGrpSpPr>
            <p:cNvPr id="3" name="Group 2"/>
            <p:cNvGrpSpPr/>
            <p:nvPr/>
          </p:nvGrpSpPr>
          <p:grpSpPr>
            <a:xfrm>
              <a:off x="6746814" y="4411662"/>
              <a:ext cx="2540895" cy="533401"/>
              <a:chOff x="503237" y="3192462"/>
              <a:chExt cx="2540895" cy="533401"/>
            </a:xfrm>
          </p:grpSpPr>
          <p:sp>
            <p:nvSpPr>
              <p:cNvPr id="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 name="Rectangle 3"/>
            <p:cNvSpPr/>
            <p:nvPr/>
          </p:nvSpPr>
          <p:spPr>
            <a:xfrm>
              <a:off x="7194120"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OCR</a:t>
              </a:r>
            </a:p>
          </p:txBody>
        </p:sp>
      </p:grpSp>
      <p:grpSp>
        <p:nvGrpSpPr>
          <p:cNvPr id="7" name="Group 6"/>
          <p:cNvGrpSpPr/>
          <p:nvPr/>
        </p:nvGrpSpPr>
        <p:grpSpPr>
          <a:xfrm>
            <a:off x="6246305" y="1749904"/>
            <a:ext cx="2540895" cy="691360"/>
            <a:chOff x="641124" y="3117309"/>
            <a:chExt cx="2540895" cy="691360"/>
          </a:xfrm>
        </p:grpSpPr>
        <p:grpSp>
          <p:nvGrpSpPr>
            <p:cNvPr id="8" name="Group 7"/>
            <p:cNvGrpSpPr/>
            <p:nvPr/>
          </p:nvGrpSpPr>
          <p:grpSpPr>
            <a:xfrm>
              <a:off x="641124" y="3192462"/>
              <a:ext cx="2540895" cy="533401"/>
              <a:chOff x="503237" y="3192462"/>
              <a:chExt cx="2540895" cy="533401"/>
            </a:xfrm>
          </p:grpSpPr>
          <p:sp>
            <p:nvSpPr>
              <p:cNvPr id="1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Parallelogram 1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9" name="Rectangle 8"/>
            <p:cNvSpPr/>
            <p:nvPr/>
          </p:nvSpPr>
          <p:spPr>
            <a:xfrm>
              <a:off x="1078744" y="3117309"/>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Speech Recognition</a:t>
              </a:r>
            </a:p>
          </p:txBody>
        </p:sp>
      </p:grpSp>
      <p:grpSp>
        <p:nvGrpSpPr>
          <p:cNvPr id="12" name="Group 11"/>
          <p:cNvGrpSpPr/>
          <p:nvPr/>
        </p:nvGrpSpPr>
        <p:grpSpPr>
          <a:xfrm>
            <a:off x="6246305" y="2374152"/>
            <a:ext cx="2540895" cy="691360"/>
            <a:chOff x="641124" y="3741557"/>
            <a:chExt cx="2540895" cy="691360"/>
          </a:xfrm>
        </p:grpSpPr>
        <p:grpSp>
          <p:nvGrpSpPr>
            <p:cNvPr id="13" name="Group 12"/>
            <p:cNvGrpSpPr/>
            <p:nvPr/>
          </p:nvGrpSpPr>
          <p:grpSpPr>
            <a:xfrm>
              <a:off x="641124" y="3802062"/>
              <a:ext cx="2540895" cy="533401"/>
              <a:chOff x="503237" y="3192462"/>
              <a:chExt cx="2540895" cy="533401"/>
            </a:xfrm>
          </p:grpSpPr>
          <p:sp>
            <p:nvSpPr>
              <p:cNvPr id="1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Parallelogram 1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14" name="Rectangle 13"/>
            <p:cNvSpPr/>
            <p:nvPr/>
          </p:nvSpPr>
          <p:spPr>
            <a:xfrm>
              <a:off x="1078744" y="3741557"/>
              <a:ext cx="1923478" cy="6913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Text to Speech</a:t>
              </a:r>
            </a:p>
          </p:txBody>
        </p:sp>
      </p:grpSp>
      <p:grpSp>
        <p:nvGrpSpPr>
          <p:cNvPr id="17" name="Group 16"/>
          <p:cNvGrpSpPr/>
          <p:nvPr/>
        </p:nvGrpSpPr>
        <p:grpSpPr>
          <a:xfrm>
            <a:off x="6246305" y="3044257"/>
            <a:ext cx="2540895" cy="533401"/>
            <a:chOff x="641124" y="4411662"/>
            <a:chExt cx="2540895" cy="533401"/>
          </a:xfrm>
        </p:grpSpPr>
        <p:grpSp>
          <p:nvGrpSpPr>
            <p:cNvPr id="18" name="Group 17"/>
            <p:cNvGrpSpPr/>
            <p:nvPr/>
          </p:nvGrpSpPr>
          <p:grpSpPr>
            <a:xfrm>
              <a:off x="641124" y="4411662"/>
              <a:ext cx="2540895" cy="533401"/>
              <a:chOff x="503237" y="3192462"/>
              <a:chExt cx="2540895" cy="533401"/>
            </a:xfrm>
          </p:grpSpPr>
          <p:sp>
            <p:nvSpPr>
              <p:cNvPr id="20"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Parallelogram 20"/>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19" name="Rectangle 18"/>
            <p:cNvSpPr/>
            <p:nvPr/>
          </p:nvSpPr>
          <p:spPr>
            <a:xfrm>
              <a:off x="1078744"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a:gradFill>
                    <a:gsLst>
                      <a:gs pos="0">
                        <a:srgbClr val="404040"/>
                      </a:gs>
                      <a:gs pos="100000">
                        <a:srgbClr val="404040"/>
                      </a:gs>
                    </a:gsLst>
                    <a:lin ang="5400000" scaled="0"/>
                  </a:gradFill>
                </a:rPr>
                <a:t>Speech Intent Recognition</a:t>
              </a:r>
            </a:p>
          </p:txBody>
        </p:sp>
      </p:grpSp>
      <p:grpSp>
        <p:nvGrpSpPr>
          <p:cNvPr id="22" name="Group 21"/>
          <p:cNvGrpSpPr/>
          <p:nvPr/>
        </p:nvGrpSpPr>
        <p:grpSpPr>
          <a:xfrm>
            <a:off x="9486719" y="2434657"/>
            <a:ext cx="2540895" cy="533401"/>
            <a:chOff x="9417742" y="3192462"/>
            <a:chExt cx="2540895" cy="533401"/>
          </a:xfrm>
        </p:grpSpPr>
        <p:grpSp>
          <p:nvGrpSpPr>
            <p:cNvPr id="23" name="Group 22"/>
            <p:cNvGrpSpPr/>
            <p:nvPr/>
          </p:nvGrpSpPr>
          <p:grpSpPr>
            <a:xfrm>
              <a:off x="9417742" y="3192462"/>
              <a:ext cx="2540895" cy="533401"/>
              <a:chOff x="503237" y="3192462"/>
              <a:chExt cx="2540895" cy="533401"/>
            </a:xfrm>
          </p:grpSpPr>
          <p:sp>
            <p:nvSpPr>
              <p:cNvPr id="25"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Parallelogram 25"/>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24" name="Rectangle 23"/>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Determine Entities</a:t>
              </a:r>
              <a:endParaRPr lang="en-US" sz="1400" kern="0" dirty="0">
                <a:gradFill>
                  <a:gsLst>
                    <a:gs pos="0">
                      <a:srgbClr val="404040"/>
                    </a:gs>
                    <a:gs pos="100000">
                      <a:srgbClr val="404040"/>
                    </a:gs>
                  </a:gsLst>
                  <a:lin ang="5400000" scaled="0"/>
                </a:gradFill>
              </a:endParaRPr>
            </a:p>
          </p:txBody>
        </p:sp>
      </p:grpSp>
      <p:sp>
        <p:nvSpPr>
          <p:cNvPr id="27" name="Rectangle 26"/>
          <p:cNvSpPr/>
          <p:nvPr/>
        </p:nvSpPr>
        <p:spPr>
          <a:xfrm>
            <a:off x="140415" y="115101"/>
            <a:ext cx="11887202" cy="650695"/>
          </a:xfrm>
          <a:prstGeom prst="rect">
            <a:avLst/>
          </a:prstGeom>
          <a:solidFill>
            <a:srgbClr val="0079D6"/>
          </a:solidFill>
          <a:ln w="25400" cap="flat" cmpd="sng" algn="ctr">
            <a:noFill/>
            <a:prstDash val="solid"/>
          </a:ln>
          <a:effectLst/>
        </p:spPr>
        <p:txBody>
          <a:bodyPr lIns="121725" tIns="60862" rIns="121725" bIns="60862" rtlCol="0" anchor="ctr"/>
          <a:lstStyle/>
          <a:p>
            <a:pPr algn="ctr" defTabSz="914400">
              <a:defRPr/>
            </a:pPr>
            <a:r>
              <a:rPr lang="en-US" sz="2800" kern="0" dirty="0" smtClean="0">
                <a:gradFill>
                  <a:gsLst>
                    <a:gs pos="0">
                      <a:srgbClr val="FFFFFF"/>
                    </a:gs>
                    <a:gs pos="100000">
                      <a:srgbClr val="FFFFFF"/>
                    </a:gs>
                  </a:gsLst>
                  <a:lin ang="5400000" scaled="0"/>
                </a:gradFill>
              </a:rPr>
              <a:t>PROJECT OXFORD</a:t>
            </a:r>
          </a:p>
        </p:txBody>
      </p:sp>
      <p:grpSp>
        <p:nvGrpSpPr>
          <p:cNvPr id="28" name="Group 27"/>
          <p:cNvGrpSpPr/>
          <p:nvPr/>
        </p:nvGrpSpPr>
        <p:grpSpPr>
          <a:xfrm>
            <a:off x="3232700" y="2434213"/>
            <a:ext cx="2540895" cy="533401"/>
            <a:chOff x="9620946" y="5021262"/>
            <a:chExt cx="2540895" cy="533401"/>
          </a:xfrm>
        </p:grpSpPr>
        <p:grpSp>
          <p:nvGrpSpPr>
            <p:cNvPr id="29" name="Group 28"/>
            <p:cNvGrpSpPr/>
            <p:nvPr/>
          </p:nvGrpSpPr>
          <p:grpSpPr>
            <a:xfrm>
              <a:off x="9620946" y="5021262"/>
              <a:ext cx="2540895" cy="533401"/>
              <a:chOff x="503237" y="3802062"/>
              <a:chExt cx="2540895" cy="533401"/>
            </a:xfrm>
          </p:grpSpPr>
          <p:sp>
            <p:nvSpPr>
              <p:cNvPr id="31"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Parallelogram 31"/>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30" name="Rectangle 29"/>
            <p:cNvSpPr/>
            <p:nvPr/>
          </p:nvSpPr>
          <p:spPr>
            <a:xfrm>
              <a:off x="10089693" y="5125889"/>
              <a:ext cx="1923478" cy="324146"/>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Grouping</a:t>
              </a:r>
            </a:p>
          </p:txBody>
        </p:sp>
      </p:grpSp>
      <p:grpSp>
        <p:nvGrpSpPr>
          <p:cNvPr id="33" name="Group 32"/>
          <p:cNvGrpSpPr/>
          <p:nvPr/>
        </p:nvGrpSpPr>
        <p:grpSpPr>
          <a:xfrm>
            <a:off x="3232700" y="3043813"/>
            <a:ext cx="2540895" cy="533401"/>
            <a:chOff x="9620946" y="5630862"/>
            <a:chExt cx="2540895" cy="533401"/>
          </a:xfrm>
        </p:grpSpPr>
        <p:grpSp>
          <p:nvGrpSpPr>
            <p:cNvPr id="34" name="Group 33"/>
            <p:cNvGrpSpPr/>
            <p:nvPr/>
          </p:nvGrpSpPr>
          <p:grpSpPr>
            <a:xfrm>
              <a:off x="9620946" y="5630862"/>
              <a:ext cx="2540895" cy="533401"/>
              <a:chOff x="503237" y="3802062"/>
              <a:chExt cx="2540895" cy="533401"/>
            </a:xfrm>
          </p:grpSpPr>
          <p:sp>
            <p:nvSpPr>
              <p:cNvPr id="36"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Parallelogram 36"/>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35" name="Rectangle 34"/>
            <p:cNvSpPr/>
            <p:nvPr/>
          </p:nvSpPr>
          <p:spPr>
            <a:xfrm>
              <a:off x="10077800" y="5707062"/>
              <a:ext cx="1923478" cy="386560"/>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Identification</a:t>
              </a:r>
            </a:p>
          </p:txBody>
        </p:sp>
      </p:grpSp>
      <p:grpSp>
        <p:nvGrpSpPr>
          <p:cNvPr id="38" name="Group 37"/>
          <p:cNvGrpSpPr/>
          <p:nvPr/>
        </p:nvGrpSpPr>
        <p:grpSpPr>
          <a:xfrm>
            <a:off x="3232700" y="1825057"/>
            <a:ext cx="2540895" cy="533401"/>
            <a:chOff x="9620946" y="3192462"/>
            <a:chExt cx="2540895" cy="533401"/>
          </a:xfrm>
        </p:grpSpPr>
        <p:grpSp>
          <p:nvGrpSpPr>
            <p:cNvPr id="39" name="Group 38"/>
            <p:cNvGrpSpPr/>
            <p:nvPr/>
          </p:nvGrpSpPr>
          <p:grpSpPr>
            <a:xfrm>
              <a:off x="9620946" y="3192462"/>
              <a:ext cx="2540895" cy="533401"/>
              <a:chOff x="503237" y="3192462"/>
              <a:chExt cx="2540895" cy="533401"/>
            </a:xfrm>
          </p:grpSpPr>
          <p:sp>
            <p:nvSpPr>
              <p:cNvPr id="4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Parallelogram 4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0" name="Rectangle 39"/>
            <p:cNvSpPr/>
            <p:nvPr/>
          </p:nvSpPr>
          <p:spPr>
            <a:xfrm>
              <a:off x="10078146"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Face Detection</a:t>
              </a:r>
            </a:p>
          </p:txBody>
        </p:sp>
      </p:grpSp>
      <p:grpSp>
        <p:nvGrpSpPr>
          <p:cNvPr id="43" name="Group 42"/>
          <p:cNvGrpSpPr/>
          <p:nvPr/>
        </p:nvGrpSpPr>
        <p:grpSpPr>
          <a:xfrm>
            <a:off x="361745" y="1825057"/>
            <a:ext cx="2540895" cy="533401"/>
            <a:chOff x="6746814" y="3192462"/>
            <a:chExt cx="2540895" cy="533401"/>
          </a:xfrm>
        </p:grpSpPr>
        <p:grpSp>
          <p:nvGrpSpPr>
            <p:cNvPr id="44" name="Group 43"/>
            <p:cNvGrpSpPr/>
            <p:nvPr/>
          </p:nvGrpSpPr>
          <p:grpSpPr>
            <a:xfrm>
              <a:off x="6746814" y="3192462"/>
              <a:ext cx="2540895" cy="533401"/>
              <a:chOff x="503237" y="3192462"/>
              <a:chExt cx="2540895" cy="533401"/>
            </a:xfrm>
          </p:grpSpPr>
          <p:sp>
            <p:nvSpPr>
              <p:cNvPr id="4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Parallelogram 4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45" name="Rectangle 44"/>
            <p:cNvSpPr/>
            <p:nvPr/>
          </p:nvSpPr>
          <p:spPr>
            <a:xfrm>
              <a:off x="7194120" y="3268662"/>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Analyze Image</a:t>
              </a:r>
            </a:p>
          </p:txBody>
        </p:sp>
      </p:grpSp>
      <p:grpSp>
        <p:nvGrpSpPr>
          <p:cNvPr id="48" name="Group 47"/>
          <p:cNvGrpSpPr/>
          <p:nvPr/>
        </p:nvGrpSpPr>
        <p:grpSpPr>
          <a:xfrm>
            <a:off x="361745" y="3044257"/>
            <a:ext cx="2540895" cy="533401"/>
            <a:chOff x="6746814" y="3802062"/>
            <a:chExt cx="2540895" cy="533401"/>
          </a:xfrm>
        </p:grpSpPr>
        <p:grpSp>
          <p:nvGrpSpPr>
            <p:cNvPr id="49" name="Group 48"/>
            <p:cNvGrpSpPr/>
            <p:nvPr/>
          </p:nvGrpSpPr>
          <p:grpSpPr>
            <a:xfrm>
              <a:off x="6746814" y="3802062"/>
              <a:ext cx="2540895" cy="533401"/>
              <a:chOff x="503237" y="3192462"/>
              <a:chExt cx="2540895" cy="533401"/>
            </a:xfrm>
          </p:grpSpPr>
          <p:sp>
            <p:nvSpPr>
              <p:cNvPr id="5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Parallelogram 5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0" name="Rectangle 49"/>
            <p:cNvSpPr/>
            <p:nvPr/>
          </p:nvSpPr>
          <p:spPr>
            <a:xfrm>
              <a:off x="7194120" y="3892910"/>
              <a:ext cx="1923478" cy="388654"/>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Generate Thumbnail</a:t>
              </a:r>
            </a:p>
          </p:txBody>
        </p:sp>
      </p:grpSp>
      <p:grpSp>
        <p:nvGrpSpPr>
          <p:cNvPr id="53" name="Group 52"/>
          <p:cNvGrpSpPr/>
          <p:nvPr/>
        </p:nvGrpSpPr>
        <p:grpSpPr>
          <a:xfrm>
            <a:off x="9486719" y="3044257"/>
            <a:ext cx="2540895" cy="533401"/>
            <a:chOff x="9417742" y="4411662"/>
            <a:chExt cx="2540895" cy="533401"/>
          </a:xfrm>
        </p:grpSpPr>
        <p:grpSp>
          <p:nvGrpSpPr>
            <p:cNvPr id="54" name="Group 53"/>
            <p:cNvGrpSpPr/>
            <p:nvPr/>
          </p:nvGrpSpPr>
          <p:grpSpPr>
            <a:xfrm>
              <a:off x="9417742" y="4411662"/>
              <a:ext cx="2540895" cy="533401"/>
              <a:chOff x="503237" y="3192462"/>
              <a:chExt cx="2540895" cy="533401"/>
            </a:xfrm>
          </p:grpSpPr>
          <p:sp>
            <p:nvSpPr>
              <p:cNvPr id="5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Parallelogram 5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55" name="Rectangle 54"/>
            <p:cNvSpPr/>
            <p:nvPr/>
          </p:nvSpPr>
          <p:spPr>
            <a:xfrm>
              <a:off x="9855362" y="45208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Improve Models</a:t>
              </a:r>
              <a:endParaRPr lang="en-US" sz="1400" kern="0" dirty="0">
                <a:gradFill>
                  <a:gsLst>
                    <a:gs pos="0">
                      <a:srgbClr val="404040"/>
                    </a:gs>
                    <a:gs pos="100000">
                      <a:srgbClr val="404040"/>
                    </a:gs>
                  </a:gsLst>
                  <a:lin ang="5400000" scaled="0"/>
                </a:gradFill>
              </a:endParaRPr>
            </a:p>
          </p:txBody>
        </p:sp>
      </p:grpSp>
      <p:grpSp>
        <p:nvGrpSpPr>
          <p:cNvPr id="58" name="Group 57"/>
          <p:cNvGrpSpPr/>
          <p:nvPr/>
        </p:nvGrpSpPr>
        <p:grpSpPr>
          <a:xfrm>
            <a:off x="9486719" y="1825057"/>
            <a:ext cx="2540895" cy="533401"/>
            <a:chOff x="9417742" y="3192462"/>
            <a:chExt cx="2540895" cy="533401"/>
          </a:xfrm>
        </p:grpSpPr>
        <p:grpSp>
          <p:nvGrpSpPr>
            <p:cNvPr id="59" name="Group 58"/>
            <p:cNvGrpSpPr/>
            <p:nvPr/>
          </p:nvGrpSpPr>
          <p:grpSpPr>
            <a:xfrm>
              <a:off x="9417742" y="3192462"/>
              <a:ext cx="2540895" cy="533401"/>
              <a:chOff x="503237" y="3192462"/>
              <a:chExt cx="2540895" cy="533401"/>
            </a:xfrm>
          </p:grpSpPr>
          <p:sp>
            <p:nvSpPr>
              <p:cNvPr id="6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Parallelogram 6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21725" tIns="60862" rIns="121725" bIns="60862" rtlCol="0" anchor="ctr"/>
              <a:lstStyle/>
              <a:p>
                <a:pPr defTabSz="914400"/>
                <a:endParaRPr lang="en-US" sz="1400" kern="0" dirty="0">
                  <a:solidFill>
                    <a:srgbClr val="FFFFFF"/>
                  </a:solidFill>
                </a:endParaRPr>
              </a:p>
            </p:txBody>
          </p:sp>
        </p:grpSp>
        <p:sp>
          <p:nvSpPr>
            <p:cNvPr id="60" name="Rectangle 59"/>
            <p:cNvSpPr/>
            <p:nvPr/>
          </p:nvSpPr>
          <p:spPr>
            <a:xfrm>
              <a:off x="9855362" y="3301601"/>
              <a:ext cx="1923478" cy="329012"/>
            </a:xfrm>
            <a:prstGeom prst="rect">
              <a:avLst/>
            </a:prstGeom>
            <a:noFill/>
            <a:ln w="9525" cap="flat" cmpd="sng" algn="ctr">
              <a:noFill/>
              <a:prstDash val="solid"/>
            </a:ln>
            <a:effectLst/>
          </p:spPr>
          <p:txBody>
            <a:bodyPr lIns="121725" tIns="60862" rIns="121725" bIns="60862" rtlCol="0" anchor="ctr"/>
            <a:lstStyle/>
            <a:p>
              <a:pPr defTabSz="914400">
                <a:defRPr/>
              </a:pPr>
              <a:r>
                <a:rPr lang="en-US" sz="1400" kern="0" dirty="0" smtClean="0">
                  <a:gradFill>
                    <a:gsLst>
                      <a:gs pos="0">
                        <a:srgbClr val="404040"/>
                      </a:gs>
                      <a:gs pos="100000">
                        <a:srgbClr val="404040"/>
                      </a:gs>
                    </a:gsLst>
                    <a:lin ang="5400000" scaled="0"/>
                  </a:gradFill>
                </a:rPr>
                <a:t>Detect Intent</a:t>
              </a:r>
              <a:endParaRPr lang="en-US" sz="1400" kern="0" dirty="0">
                <a:gradFill>
                  <a:gsLst>
                    <a:gs pos="0">
                      <a:srgbClr val="404040"/>
                    </a:gs>
                    <a:gs pos="100000">
                      <a:srgbClr val="404040"/>
                    </a:gs>
                  </a:gsLst>
                  <a:lin ang="5400000" scaled="0"/>
                </a:gradFill>
              </a:endParaRPr>
            </a:p>
          </p:txBody>
        </p:sp>
      </p:grpSp>
      <p:sp>
        <p:nvSpPr>
          <p:cNvPr id="67" name="Rectangle 66"/>
          <p:cNvSpPr/>
          <p:nvPr/>
        </p:nvSpPr>
        <p:spPr>
          <a:xfrm>
            <a:off x="3008865" y="910657"/>
            <a:ext cx="2764730" cy="715766"/>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Face APIs</a:t>
            </a:r>
          </a:p>
        </p:txBody>
      </p:sp>
      <p:pic>
        <p:nvPicPr>
          <p:cNvPr id="68" name="Picture 67" descr="Screen Clipping"/>
          <p:cNvPicPr>
            <a:picLocks noChangeAspect="1"/>
          </p:cNvPicPr>
          <p:nvPr/>
        </p:nvPicPr>
        <p:blipFill>
          <a:blip r:embed="rId2">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5083728" y="920262"/>
            <a:ext cx="689867" cy="695430"/>
          </a:xfrm>
          <a:prstGeom prst="rect">
            <a:avLst/>
          </a:prstGeom>
          <a:solidFill>
            <a:srgbClr val="00A4EF"/>
          </a:solidFill>
        </p:spPr>
      </p:pic>
      <p:sp>
        <p:nvSpPr>
          <p:cNvPr id="70" name="Rectangle 69"/>
          <p:cNvSpPr/>
          <p:nvPr/>
        </p:nvSpPr>
        <p:spPr>
          <a:xfrm>
            <a:off x="140415" y="910657"/>
            <a:ext cx="2762225" cy="713289"/>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Vision APIs</a:t>
            </a:r>
          </a:p>
        </p:txBody>
      </p:sp>
      <p:pic>
        <p:nvPicPr>
          <p:cNvPr id="71" name="Picture 70" descr="Screen Clipping"/>
          <p:cNvPicPr>
            <a:picLocks noChangeAspect="1"/>
          </p:cNvPicPr>
          <p:nvPr/>
        </p:nvPicPr>
        <p:blipFill>
          <a:blip r:embed="rId3">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2013358" y="920262"/>
            <a:ext cx="889282" cy="687172"/>
          </a:xfrm>
          <a:prstGeom prst="rect">
            <a:avLst/>
          </a:prstGeom>
          <a:solidFill>
            <a:srgbClr val="00A4EF"/>
          </a:solidFill>
        </p:spPr>
      </p:pic>
      <p:sp>
        <p:nvSpPr>
          <p:cNvPr id="73" name="Rectangle 72"/>
          <p:cNvSpPr/>
          <p:nvPr/>
        </p:nvSpPr>
        <p:spPr>
          <a:xfrm>
            <a:off x="8893425" y="910657"/>
            <a:ext cx="3134189" cy="715766"/>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LUIS</a:t>
            </a:r>
          </a:p>
          <a:p>
            <a:pPr defTabSz="914400">
              <a:defRPr/>
            </a:pPr>
            <a:r>
              <a:rPr lang="en-US" sz="1100" kern="0" dirty="0" smtClean="0">
                <a:gradFill>
                  <a:gsLst>
                    <a:gs pos="0">
                      <a:srgbClr val="FFFFFF"/>
                    </a:gs>
                    <a:gs pos="100000">
                      <a:srgbClr val="FFFFFF"/>
                    </a:gs>
                  </a:gsLst>
                  <a:lin ang="5400000" scaled="0"/>
                </a:gradFill>
              </a:rPr>
              <a:t>(Language Understanding </a:t>
            </a:r>
            <a:br>
              <a:rPr lang="en-US" sz="1100" kern="0" dirty="0" smtClean="0">
                <a:gradFill>
                  <a:gsLst>
                    <a:gs pos="0">
                      <a:srgbClr val="FFFFFF"/>
                    </a:gs>
                    <a:gs pos="100000">
                      <a:srgbClr val="FFFFFF"/>
                    </a:gs>
                  </a:gsLst>
                  <a:lin ang="5400000" scaled="0"/>
                </a:gradFill>
              </a:rPr>
            </a:br>
            <a:r>
              <a:rPr lang="en-US" sz="1100" kern="0" dirty="0" smtClean="0">
                <a:gradFill>
                  <a:gsLst>
                    <a:gs pos="0">
                      <a:srgbClr val="FFFFFF"/>
                    </a:gs>
                    <a:gs pos="100000">
                      <a:srgbClr val="FFFFFF"/>
                    </a:gs>
                  </a:gsLst>
                  <a:lin ang="5400000" scaled="0"/>
                </a:gradFill>
              </a:rPr>
              <a:t>Intelligent Service)</a:t>
            </a:r>
          </a:p>
        </p:txBody>
      </p:sp>
      <p:pic>
        <p:nvPicPr>
          <p:cNvPr id="74" name="Picture 73" descr="Screen Clipping"/>
          <p:cNvPicPr>
            <a:picLocks noChangeAspect="1"/>
          </p:cNvPicPr>
          <p:nvPr/>
        </p:nvPicPr>
        <p:blipFill>
          <a:blip r:embed="rId4">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10784857" y="920262"/>
            <a:ext cx="1242757" cy="687172"/>
          </a:xfrm>
          <a:prstGeom prst="rect">
            <a:avLst/>
          </a:prstGeom>
          <a:solidFill>
            <a:srgbClr val="00A4EF"/>
          </a:solidFill>
        </p:spPr>
      </p:pic>
      <p:sp>
        <p:nvSpPr>
          <p:cNvPr id="76" name="Rectangle 75"/>
          <p:cNvSpPr/>
          <p:nvPr/>
        </p:nvSpPr>
        <p:spPr>
          <a:xfrm>
            <a:off x="5879820" y="910657"/>
            <a:ext cx="2907380" cy="715766"/>
          </a:xfrm>
          <a:prstGeom prst="rect">
            <a:avLst/>
          </a:prstGeom>
          <a:solidFill>
            <a:srgbClr val="00A4EF"/>
          </a:solidFill>
          <a:ln w="9525" cap="flat" cmpd="sng" algn="ctr">
            <a:noFill/>
            <a:prstDash val="solid"/>
          </a:ln>
          <a:effectLst/>
        </p:spPr>
        <p:txBody>
          <a:bodyPr lIns="121725" tIns="60862" rIns="121725" bIns="60862" rtlCol="0" anchor="ctr"/>
          <a:lstStyle/>
          <a:p>
            <a:pPr defTabSz="914400">
              <a:defRPr/>
            </a:pPr>
            <a:r>
              <a:rPr lang="en-US" sz="1600" kern="0" dirty="0" smtClean="0">
                <a:gradFill>
                  <a:gsLst>
                    <a:gs pos="0">
                      <a:srgbClr val="FFFFFF"/>
                    </a:gs>
                    <a:gs pos="100000">
                      <a:srgbClr val="FFFFFF"/>
                    </a:gs>
                  </a:gsLst>
                  <a:lin ang="5400000" scaled="0"/>
                </a:gradFill>
              </a:rPr>
              <a:t>Speech APIs</a:t>
            </a:r>
          </a:p>
        </p:txBody>
      </p:sp>
      <p:pic>
        <p:nvPicPr>
          <p:cNvPr id="77" name="Picture 76" descr="Screen Clipping"/>
          <p:cNvPicPr>
            <a:picLocks noChangeAspect="1"/>
          </p:cNvPicPr>
          <p:nvPr/>
        </p:nvPicPr>
        <p:blipFill>
          <a:blip r:embed="rId5">
            <a:duotone>
              <a:prstClr val="black"/>
              <a:srgbClr val="0079D6">
                <a:tint val="45000"/>
                <a:satMod val="400000"/>
              </a:srgbClr>
            </a:duotone>
            <a:extLst>
              <a:ext uri="{28A0092B-C50C-407E-A947-70E740481C1C}">
                <a14:useLocalDpi xmlns:a14="http://schemas.microsoft.com/office/drawing/2010/main" val="0"/>
              </a:ext>
            </a:extLst>
          </a:blip>
          <a:stretch>
            <a:fillRect/>
          </a:stretch>
        </p:blipFill>
        <p:spPr>
          <a:xfrm>
            <a:off x="7880844" y="910749"/>
            <a:ext cx="906356" cy="704944"/>
          </a:xfrm>
          <a:prstGeom prst="rect">
            <a:avLst/>
          </a:prstGeom>
          <a:solidFill>
            <a:srgbClr val="00A4EF"/>
          </a:solidFill>
        </p:spPr>
      </p:pic>
      <p:pic>
        <p:nvPicPr>
          <p:cNvPr id="63" name="Picture 62"/>
          <p:cNvPicPr>
            <a:picLocks noChangeAspect="1"/>
          </p:cNvPicPr>
          <p:nvPr/>
        </p:nvPicPr>
        <p:blipFill>
          <a:blip r:embed="rId6"/>
          <a:stretch>
            <a:fillRect/>
          </a:stretch>
        </p:blipFill>
        <p:spPr>
          <a:xfrm>
            <a:off x="3729937" y="3577213"/>
            <a:ext cx="1520009" cy="3255421"/>
          </a:xfrm>
          <a:prstGeom prst="rect">
            <a:avLst/>
          </a:prstGeom>
        </p:spPr>
      </p:pic>
      <p:pic>
        <p:nvPicPr>
          <p:cNvPr id="64" name="Picture 63"/>
          <p:cNvPicPr>
            <a:picLocks noChangeAspect="1"/>
          </p:cNvPicPr>
          <p:nvPr/>
        </p:nvPicPr>
        <p:blipFill>
          <a:blip r:embed="rId7"/>
          <a:stretch>
            <a:fillRect/>
          </a:stretch>
        </p:blipFill>
        <p:spPr>
          <a:xfrm>
            <a:off x="809051" y="3577213"/>
            <a:ext cx="1525120" cy="3279829"/>
          </a:xfrm>
          <a:prstGeom prst="rect">
            <a:avLst/>
          </a:prstGeom>
        </p:spPr>
      </p:pic>
      <p:pic>
        <p:nvPicPr>
          <p:cNvPr id="65" name="Picture 64"/>
          <p:cNvPicPr>
            <a:picLocks noChangeAspect="1"/>
          </p:cNvPicPr>
          <p:nvPr/>
        </p:nvPicPr>
        <p:blipFill>
          <a:blip r:embed="rId8"/>
          <a:stretch>
            <a:fillRect/>
          </a:stretch>
        </p:blipFill>
        <p:spPr>
          <a:xfrm>
            <a:off x="6776866" y="3570293"/>
            <a:ext cx="1543042" cy="3287708"/>
          </a:xfrm>
          <a:prstGeom prst="rect">
            <a:avLst/>
          </a:prstGeom>
        </p:spPr>
      </p:pic>
      <p:pic>
        <p:nvPicPr>
          <p:cNvPr id="66" name="Picture 65"/>
          <p:cNvPicPr>
            <a:picLocks noChangeAspect="1"/>
          </p:cNvPicPr>
          <p:nvPr/>
        </p:nvPicPr>
        <p:blipFill>
          <a:blip r:embed="rId9"/>
          <a:stretch>
            <a:fillRect/>
          </a:stretch>
        </p:blipFill>
        <p:spPr>
          <a:xfrm>
            <a:off x="10030966" y="3591546"/>
            <a:ext cx="1538600" cy="3274141"/>
          </a:xfrm>
          <a:prstGeom prst="rect">
            <a:avLst/>
          </a:prstGeom>
        </p:spPr>
      </p:pic>
    </p:spTree>
    <p:extLst>
      <p:ext uri="{BB962C8B-B14F-4D97-AF65-F5344CB8AC3E}">
        <p14:creationId xmlns:p14="http://schemas.microsoft.com/office/powerpoint/2010/main" val="896796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0"/>
                                  </p:stCondLst>
                                  <p:childTnLst>
                                    <p:animMotion origin="layout" path="M -0.01864 0.00023 L 4.63365E-6 -2.88243E-6 " pathEditMode="relative" rAng="0" ptsTypes="AA">
                                      <p:cBhvr>
                                        <p:cTn id="9" dur="500" fill="hold"/>
                                        <p:tgtEl>
                                          <p:spTgt spid="43"/>
                                        </p:tgtEl>
                                        <p:attrNameLst>
                                          <p:attrName>ppt_x</p:attrName>
                                          <p:attrName>ppt_y</p:attrName>
                                        </p:attrNameLst>
                                      </p:cBhvr>
                                      <p:rCtr x="93200" y="-2300"/>
                                    </p:animMotion>
                                  </p:childTnLst>
                                </p:cTn>
                              </p:par>
                              <p:par>
                                <p:cTn id="10" presetID="10" presetClass="entr" presetSubtype="0"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250"/>
                                  </p:stCondLst>
                                  <p:childTnLst>
                                    <p:animMotion origin="layout" path="M -0.01864 0.00022 L 4.63365E-6 3.2365E-6 " pathEditMode="relative" rAng="0" ptsTypes="AA">
                                      <p:cBhvr>
                                        <p:cTn id="14" dur="500" fill="hold"/>
                                        <p:tgtEl>
                                          <p:spTgt spid="2"/>
                                        </p:tgtEl>
                                        <p:attrNameLst>
                                          <p:attrName>ppt_x</p:attrName>
                                          <p:attrName>ppt_y</p:attrName>
                                        </p:attrNameLst>
                                      </p:cBhvr>
                                      <p:rCtr x="932" y="-23"/>
                                    </p:animMotion>
                                  </p:childTnLst>
                                </p:cTn>
                              </p:par>
                              <p:par>
                                <p:cTn id="15" presetID="10" presetClass="entr" presetSubtype="0" fill="hold" nodeType="withEffect">
                                  <p:stCondLst>
                                    <p:cond delay="5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42" presetClass="path" presetSubtype="0" decel="100000" fill="hold" nodeType="withEffect">
                                  <p:stCondLst>
                                    <p:cond delay="500"/>
                                  </p:stCondLst>
                                  <p:childTnLst>
                                    <p:animMotion origin="layout" path="M -0.01864 0.00023 L 4.63365E-6 -6.44576E-7 " pathEditMode="relative" rAng="0" ptsTypes="AA">
                                      <p:cBhvr>
                                        <p:cTn id="19" dur="500" fill="hold"/>
                                        <p:tgtEl>
                                          <p:spTgt spid="48"/>
                                        </p:tgtEl>
                                        <p:attrNameLst>
                                          <p:attrName>ppt_x</p:attrName>
                                          <p:attrName>ppt_y</p:attrName>
                                        </p:attrNameLst>
                                      </p:cBhvr>
                                      <p:rCtr x="932" y="-2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42" presetClass="path" presetSubtype="0" decel="100000" fill="hold" nodeType="withEffect">
                                  <p:stCondLst>
                                    <p:cond delay="0"/>
                                  </p:stCondLst>
                                  <p:childTnLst>
                                    <p:animMotion origin="layout" path="M -0.01863 0.00023 L -1.88409E-6 -2.88243E-6 " pathEditMode="relative" rAng="0" ptsTypes="AA">
                                      <p:cBhvr>
                                        <p:cTn id="26" dur="500" fill="hold"/>
                                        <p:tgtEl>
                                          <p:spTgt spid="38"/>
                                        </p:tgtEl>
                                        <p:attrNameLst>
                                          <p:attrName>ppt_x</p:attrName>
                                          <p:attrName>ppt_y</p:attrName>
                                        </p:attrNameLst>
                                      </p:cBhvr>
                                      <p:rCtr x="93200" y="-2300"/>
                                    </p:animMotion>
                                  </p:childTnLst>
                                </p:cTn>
                              </p:par>
                              <p:par>
                                <p:cTn id="27" presetID="10" presetClass="entr" presetSubtype="0" fill="hold" nodeType="withEffect">
                                  <p:stCondLst>
                                    <p:cond delay="25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nodeType="withEffect">
                                  <p:stCondLst>
                                    <p:cond delay="250"/>
                                  </p:stCondLst>
                                  <p:childTnLst>
                                    <p:animMotion origin="layout" path="M -0.01863 0.00022 L -1.88409E-6 3.2365E-6 " pathEditMode="relative" rAng="0" ptsTypes="AA">
                                      <p:cBhvr>
                                        <p:cTn id="31" dur="500" fill="hold"/>
                                        <p:tgtEl>
                                          <p:spTgt spid="28"/>
                                        </p:tgtEl>
                                        <p:attrNameLst>
                                          <p:attrName>ppt_x</p:attrName>
                                          <p:attrName>ppt_y</p:attrName>
                                        </p:attrNameLst>
                                      </p:cBhvr>
                                      <p:rCtr x="93200" y="-2300"/>
                                    </p:animMotion>
                                  </p:childTnLst>
                                </p:cTn>
                              </p:par>
                              <p:par>
                                <p:cTn id="32" presetID="10" presetClass="entr" presetSubtype="0" fill="hold" nodeType="withEffect">
                                  <p:stCondLst>
                                    <p:cond delay="5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42" presetClass="path" presetSubtype="0" decel="100000" fill="hold" nodeType="withEffect">
                                  <p:stCondLst>
                                    <p:cond delay="500"/>
                                  </p:stCondLst>
                                  <p:childTnLst>
                                    <p:animMotion origin="layout" path="M -0.01863 0.00023 L -1.88409E-6 -6.44576E-7 " pathEditMode="relative" rAng="0" ptsTypes="AA">
                                      <p:cBhvr>
                                        <p:cTn id="36" dur="500" fill="hold"/>
                                        <p:tgtEl>
                                          <p:spTgt spid="33"/>
                                        </p:tgtEl>
                                        <p:attrNameLst>
                                          <p:attrName>ppt_x</p:attrName>
                                          <p:attrName>ppt_y</p:attrName>
                                        </p:attrNameLst>
                                      </p:cBhvr>
                                      <p:rCtr x="93200" y="-2300"/>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42" presetClass="path" presetSubtype="0" decel="100000" fill="hold" nodeType="withEffect">
                                  <p:stCondLst>
                                    <p:cond delay="0"/>
                                  </p:stCondLst>
                                  <p:childTnLst>
                                    <p:animMotion origin="layout" path="M -0.01864 0.00022 L 8.62905E-7 3.1911E-6 " pathEditMode="relative" rAng="0" ptsTypes="AA">
                                      <p:cBhvr>
                                        <p:cTn id="43" dur="500" fill="hold"/>
                                        <p:tgtEl>
                                          <p:spTgt spid="7"/>
                                        </p:tgtEl>
                                        <p:attrNameLst>
                                          <p:attrName>ppt_x</p:attrName>
                                          <p:attrName>ppt_y</p:attrName>
                                        </p:attrNameLst>
                                      </p:cBhvr>
                                      <p:rCtr x="93200" y="-2300"/>
                                    </p:animMotion>
                                  </p:childTnLst>
                                </p:cTn>
                              </p:par>
                              <p:par>
                                <p:cTn id="44" presetID="10" presetClass="entr" presetSubtype="0" fill="hold" nodeType="withEffect">
                                  <p:stCondLst>
                                    <p:cond delay="25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42" presetClass="path" presetSubtype="0" decel="100000" fill="hold" nodeType="withEffect">
                                  <p:stCondLst>
                                    <p:cond delay="250"/>
                                  </p:stCondLst>
                                  <p:childTnLst>
                                    <p:animMotion origin="layout" path="M -0.01864 0.00023 L 8.62905E-7 -3.35906E-6 " pathEditMode="relative" rAng="0" ptsTypes="AA">
                                      <p:cBhvr>
                                        <p:cTn id="48" dur="500" fill="hold"/>
                                        <p:tgtEl>
                                          <p:spTgt spid="12"/>
                                        </p:tgtEl>
                                        <p:attrNameLst>
                                          <p:attrName>ppt_x</p:attrName>
                                          <p:attrName>ppt_y</p:attrName>
                                        </p:attrNameLst>
                                      </p:cBhvr>
                                      <p:rCtr x="93200" y="-2300"/>
                                    </p:animMotion>
                                  </p:childTnLst>
                                </p:cTn>
                              </p:par>
                              <p:par>
                                <p:cTn id="49" presetID="10" presetClass="entr" presetSubtype="0" fill="hold"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42" presetClass="path" presetSubtype="0" decel="100000" fill="hold" nodeType="withEffect">
                                  <p:stCondLst>
                                    <p:cond delay="500"/>
                                  </p:stCondLst>
                                  <p:childTnLst>
                                    <p:animMotion origin="layout" path="M -0.01864 0.00023 L 8.62905E-7 -6.44576E-7 " pathEditMode="relative" rAng="0" ptsTypes="AA">
                                      <p:cBhvr>
                                        <p:cTn id="53" dur="500" fill="hold"/>
                                        <p:tgtEl>
                                          <p:spTgt spid="17"/>
                                        </p:tgtEl>
                                        <p:attrNameLst>
                                          <p:attrName>ppt_x</p:attrName>
                                          <p:attrName>ppt_y</p:attrName>
                                        </p:attrNameLst>
                                      </p:cBhvr>
                                      <p:rCtr x="93200" y="-230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42" presetClass="path" presetSubtype="0" decel="100000" fill="hold" nodeType="withEffect">
                                  <p:stCondLst>
                                    <p:cond delay="0"/>
                                  </p:stCondLst>
                                  <p:childTnLst>
                                    <p:animMotion origin="layout" path="M -0.01864 0.00023 L -1.55731E-7 -2.88243E-6 " pathEditMode="relative" rAng="0" ptsTypes="AA">
                                      <p:cBhvr>
                                        <p:cTn id="60" dur="500" fill="hold"/>
                                        <p:tgtEl>
                                          <p:spTgt spid="58"/>
                                        </p:tgtEl>
                                        <p:attrNameLst>
                                          <p:attrName>ppt_x</p:attrName>
                                          <p:attrName>ppt_y</p:attrName>
                                        </p:attrNameLst>
                                      </p:cBhvr>
                                      <p:rCtr x="93200" y="-2300"/>
                                    </p:animMotion>
                                  </p:childTnLst>
                                </p:cTn>
                              </p:par>
                              <p:par>
                                <p:cTn id="61" presetID="10" presetClass="entr" presetSubtype="0" fill="hold" nodeType="withEffect">
                                  <p:stCondLst>
                                    <p:cond delay="25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42" presetClass="path" presetSubtype="0" decel="100000" fill="hold" nodeType="withEffect">
                                  <p:stCondLst>
                                    <p:cond delay="250"/>
                                  </p:stCondLst>
                                  <p:childTnLst>
                                    <p:animMotion origin="layout" path="M -0.01864 0.00022 L -1.55731E-7 3.2365E-6 " pathEditMode="relative" rAng="0" ptsTypes="AA">
                                      <p:cBhvr>
                                        <p:cTn id="65" dur="500" fill="hold"/>
                                        <p:tgtEl>
                                          <p:spTgt spid="22"/>
                                        </p:tgtEl>
                                        <p:attrNameLst>
                                          <p:attrName>ppt_x</p:attrName>
                                          <p:attrName>ppt_y</p:attrName>
                                        </p:attrNameLst>
                                      </p:cBhvr>
                                      <p:rCtr x="93200" y="-2300"/>
                                    </p:animMotion>
                                  </p:childTnLst>
                                </p:cTn>
                              </p:par>
                              <p:par>
                                <p:cTn id="66" presetID="10" presetClass="entr" presetSubtype="0" fill="hold" nodeType="withEffect">
                                  <p:stCondLst>
                                    <p:cond delay="50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par>
                                <p:cTn id="69" presetID="42" presetClass="path" presetSubtype="0" decel="100000" fill="hold" nodeType="withEffect">
                                  <p:stCondLst>
                                    <p:cond delay="500"/>
                                  </p:stCondLst>
                                  <p:childTnLst>
                                    <p:animMotion origin="layout" path="M -0.01864 0.00023 L -1.55731E-7 -6.44576E-7 " pathEditMode="relative" rAng="0" ptsTypes="AA">
                                      <p:cBhvr>
                                        <p:cTn id="70" dur="500" fill="hold"/>
                                        <p:tgtEl>
                                          <p:spTgt spid="53"/>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460"/>
          <a:stretch/>
        </p:blipFill>
        <p:spPr>
          <a:xfrm>
            <a:off x="764770" y="0"/>
            <a:ext cx="10937175" cy="6858000"/>
          </a:xfrm>
          <a:prstGeom prst="rect">
            <a:avLst/>
          </a:prstGeom>
        </p:spPr>
      </p:pic>
    </p:spTree>
    <p:extLst>
      <p:ext uri="{BB962C8B-B14F-4D97-AF65-F5344CB8AC3E}">
        <p14:creationId xmlns:p14="http://schemas.microsoft.com/office/powerpoint/2010/main" val="1867882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6404" y="0"/>
            <a:ext cx="9705814" cy="6858000"/>
          </a:xfrm>
          <a:prstGeom prst="rect">
            <a:avLst/>
          </a:prstGeom>
        </p:spPr>
      </p:pic>
    </p:spTree>
    <p:extLst>
      <p:ext uri="{BB962C8B-B14F-4D97-AF65-F5344CB8AC3E}">
        <p14:creationId xmlns:p14="http://schemas.microsoft.com/office/powerpoint/2010/main" val="2888995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Next Steps</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6" name="Group 5"/>
          <p:cNvGrpSpPr/>
          <p:nvPr/>
        </p:nvGrpSpPr>
        <p:grpSpPr>
          <a:xfrm>
            <a:off x="746717" y="2597473"/>
            <a:ext cx="5720567" cy="400110"/>
            <a:chOff x="961187" y="3163612"/>
            <a:chExt cx="5720567" cy="400110"/>
          </a:xfrm>
        </p:grpSpPr>
        <p:sp>
          <p:nvSpPr>
            <p:cNvPr id="19" name="Rectangle 18"/>
            <p:cNvSpPr/>
            <p:nvPr/>
          </p:nvSpPr>
          <p:spPr>
            <a:xfrm>
              <a:off x="1474366" y="3163612"/>
              <a:ext cx="5207388"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Find Azure </a:t>
              </a:r>
              <a:r>
                <a:rPr lang="en-US" sz="2000" dirty="0">
                  <a:latin typeface="Segoe UI Light" panose="020B0502040204020203" pitchFamily="34" charset="0"/>
                  <a:ea typeface="Segoe UI" pitchFamily="34" charset="0"/>
                  <a:cs typeface="Segoe UI Light" panose="020B0502040204020203" pitchFamily="34" charset="0"/>
                </a:rPr>
                <a:t>ML Tutorials </a:t>
              </a:r>
              <a:r>
                <a:rPr lang="en-US" sz="2000" dirty="0" smtClean="0">
                  <a:latin typeface="Segoe UI Light" panose="020B0502040204020203" pitchFamily="34" charset="0"/>
                  <a:ea typeface="Segoe UI" pitchFamily="34" charset="0"/>
                  <a:cs typeface="Segoe UI Light" panose="020B0502040204020203" pitchFamily="34" charset="0"/>
                </a:rPr>
                <a:t>Available in the Gallery</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3197805"/>
              <a:ext cx="325066" cy="331723"/>
            </a:xfrm>
            <a:prstGeom prst="rect">
              <a:avLst/>
            </a:prstGeom>
          </p:spPr>
        </p:pic>
      </p:grpSp>
      <p:grpSp>
        <p:nvGrpSpPr>
          <p:cNvPr id="5" name="Group 4"/>
          <p:cNvGrpSpPr/>
          <p:nvPr/>
        </p:nvGrpSpPr>
        <p:grpSpPr>
          <a:xfrm>
            <a:off x="746717" y="3178826"/>
            <a:ext cx="5051281" cy="400110"/>
            <a:chOff x="961187" y="3868376"/>
            <a:chExt cx="5051281" cy="400110"/>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3902570"/>
              <a:ext cx="325066" cy="331723"/>
            </a:xfrm>
            <a:prstGeom prst="rect">
              <a:avLst/>
            </a:prstGeom>
          </p:spPr>
        </p:pic>
        <p:sp>
          <p:nvSpPr>
            <p:cNvPr id="2" name="Rectangle 1"/>
            <p:cNvSpPr/>
            <p:nvPr/>
          </p:nvSpPr>
          <p:spPr>
            <a:xfrm>
              <a:off x="1474366" y="3868376"/>
              <a:ext cx="4538102"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Build you own solutions using Azure ML!</a:t>
              </a:r>
              <a:endParaRPr lang="en-US" sz="2000" dirty="0">
                <a:latin typeface="Segoe UI Light" panose="020B0502040204020203" pitchFamily="34" charset="0"/>
                <a:ea typeface="Segoe UI" pitchFamily="34" charset="0"/>
                <a:cs typeface="Segoe UI Light" panose="020B0502040204020203" pitchFamily="34" charset="0"/>
              </a:endParaRPr>
            </a:p>
          </p:txBody>
        </p:sp>
      </p:grpSp>
      <p:sp>
        <p:nvSpPr>
          <p:cNvPr id="25" name="Rectangle 24"/>
          <p:cNvSpPr/>
          <p:nvPr/>
        </p:nvSpPr>
        <p:spPr>
          <a:xfrm>
            <a:off x="8640251" y="2173371"/>
            <a:ext cx="1895071"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Follow @</a:t>
            </a:r>
            <a:r>
              <a:rPr lang="en-US" sz="2000" dirty="0" err="1" smtClean="0">
                <a:latin typeface="Segoe UI Light" panose="020B0502040204020203" pitchFamily="34" charset="0"/>
                <a:ea typeface="Segoe UI" pitchFamily="34" charset="0"/>
                <a:cs typeface="Segoe UI Light" panose="020B0502040204020203" pitchFamily="34" charset="0"/>
              </a:rPr>
              <a:t>Fur_Bi</a:t>
            </a:r>
            <a:r>
              <a:rPr lang="en-US" sz="2000" dirty="0" smtClean="0">
                <a:latin typeface="Segoe UI Light" panose="020B0502040204020203" pitchFamily="34" charset="0"/>
                <a:ea typeface="Segoe UI" pitchFamily="34" charset="0"/>
                <a:cs typeface="Segoe UI Light" panose="020B0502040204020203" pitchFamily="34" charset="0"/>
              </a:rPr>
              <a:t>!</a:t>
            </a:r>
            <a:endParaRPr lang="en-US" sz="2000" dirty="0">
              <a:latin typeface="Segoe UI Light" panose="020B0502040204020203" pitchFamily="34" charset="0"/>
              <a:ea typeface="Segoe UI" pitchFamily="34" charset="0"/>
              <a:cs typeface="Segoe UI Light" panose="020B0502040204020203" pitchFamily="34" charset="0"/>
            </a:endParaRPr>
          </a:p>
        </p:txBody>
      </p:sp>
      <p:sp>
        <p:nvSpPr>
          <p:cNvPr id="27" name="Rectangle 26"/>
          <p:cNvSpPr/>
          <p:nvPr/>
        </p:nvSpPr>
        <p:spPr>
          <a:xfrm>
            <a:off x="4025186" y="5346568"/>
            <a:ext cx="4866165" cy="400110"/>
          </a:xfrm>
          <a:prstGeom prst="rect">
            <a:avLst/>
          </a:prstGeom>
        </p:spPr>
        <p:txBody>
          <a:bodyPr wrap="square">
            <a:spAutoFit/>
          </a:bodyPr>
          <a:lstStyle/>
          <a:p>
            <a:pPr defTabSz="932472" fontAlgn="base">
              <a:spcBef>
                <a:spcPct val="0"/>
              </a:spcBef>
              <a:spcAft>
                <a:spcPct val="0"/>
              </a:spcAft>
            </a:pPr>
            <a:r>
              <a:rPr lang="en-US" sz="2000" b="1" i="1" dirty="0" smtClean="0">
                <a:latin typeface="Segoe UI Light" panose="020B0502040204020203" pitchFamily="34" charset="0"/>
                <a:ea typeface="Segoe UI" pitchFamily="34" charset="0"/>
                <a:cs typeface="Segoe UI Light" panose="020B0502040204020203" pitchFamily="34" charset="0"/>
              </a:rPr>
              <a:t>Do you have your own ideas?...</a:t>
            </a:r>
            <a:endParaRPr lang="en-US" sz="2000" b="1" i="1" dirty="0">
              <a:latin typeface="Segoe UI Light" panose="020B0502040204020203" pitchFamily="34" charset="0"/>
              <a:ea typeface="Segoe UI" pitchFamily="34" charset="0"/>
              <a:cs typeface="Segoe UI Light" panose="020B0502040204020203" pitchFamily="34" charset="0"/>
            </a:endParaRPr>
          </a:p>
        </p:txBody>
      </p:sp>
      <p:grpSp>
        <p:nvGrpSpPr>
          <p:cNvPr id="9" name="Group 8"/>
          <p:cNvGrpSpPr/>
          <p:nvPr/>
        </p:nvGrpSpPr>
        <p:grpSpPr>
          <a:xfrm>
            <a:off x="746717" y="4341113"/>
            <a:ext cx="10583949" cy="400110"/>
            <a:chOff x="961187" y="4452024"/>
            <a:chExt cx="10583949" cy="400110"/>
          </a:xfrm>
        </p:grpSpPr>
        <p:sp>
          <p:nvSpPr>
            <p:cNvPr id="26" name="Rectangle 25"/>
            <p:cNvSpPr/>
            <p:nvPr/>
          </p:nvSpPr>
          <p:spPr>
            <a:xfrm>
              <a:off x="1474366" y="4452024"/>
              <a:ext cx="10070770"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Watch the webinars on the Machine Learning Blog </a:t>
              </a:r>
              <a:r>
                <a:rPr lang="en-GB" dirty="0">
                  <a:hlinkClick r:id="rId5"/>
                </a:rPr>
                <a:t>http://blogs.technet.com/b/machinelearning</a:t>
              </a:r>
              <a:r>
                <a:rPr lang="en-GB" dirty="0" smtClean="0">
                  <a:hlinkClick r:id="rId5"/>
                </a:rPr>
                <a:t>/</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4486217"/>
              <a:ext cx="325066" cy="331723"/>
            </a:xfrm>
            <a:prstGeom prst="rect">
              <a:avLst/>
            </a:prstGeom>
          </p:spPr>
        </p:pic>
      </p:grpSp>
      <p:grpSp>
        <p:nvGrpSpPr>
          <p:cNvPr id="11" name="Group 10"/>
          <p:cNvGrpSpPr/>
          <p:nvPr/>
        </p:nvGrpSpPr>
        <p:grpSpPr>
          <a:xfrm>
            <a:off x="746717" y="2039946"/>
            <a:ext cx="6117227" cy="400110"/>
            <a:chOff x="955723" y="2579964"/>
            <a:chExt cx="6117227" cy="400110"/>
          </a:xfrm>
        </p:grpSpPr>
        <p:sp>
          <p:nvSpPr>
            <p:cNvPr id="24" name="Rectangle 23"/>
            <p:cNvSpPr/>
            <p:nvPr/>
          </p:nvSpPr>
          <p:spPr>
            <a:xfrm>
              <a:off x="1474366" y="2579964"/>
              <a:ext cx="5598584"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Explore the other Data Services available on Azure</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723" y="2616051"/>
              <a:ext cx="325066" cy="331723"/>
            </a:xfrm>
            <a:prstGeom prst="rect">
              <a:avLst/>
            </a:prstGeom>
          </p:spPr>
        </p:pic>
      </p:grpSp>
      <p:grpSp>
        <p:nvGrpSpPr>
          <p:cNvPr id="31" name="Group 30"/>
          <p:cNvGrpSpPr/>
          <p:nvPr/>
        </p:nvGrpSpPr>
        <p:grpSpPr>
          <a:xfrm>
            <a:off x="746717" y="3760179"/>
            <a:ext cx="7542026" cy="400110"/>
            <a:chOff x="961187" y="4452024"/>
            <a:chExt cx="7542026" cy="400110"/>
          </a:xfrm>
        </p:grpSpPr>
        <p:sp>
          <p:nvSpPr>
            <p:cNvPr id="32" name="Rectangle 31"/>
            <p:cNvSpPr/>
            <p:nvPr/>
          </p:nvSpPr>
          <p:spPr>
            <a:xfrm>
              <a:off x="1474366" y="4452024"/>
              <a:ext cx="7028847" cy="400110"/>
            </a:xfrm>
            <a:prstGeom prst="rect">
              <a:avLst/>
            </a:prstGeom>
          </p:spPr>
          <p:txBody>
            <a:bodyPr wrap="none">
              <a:spAutoFit/>
            </a:bodyPr>
            <a:lstStyle/>
            <a:p>
              <a:pPr defTabSz="932472" fontAlgn="base">
                <a:spcBef>
                  <a:spcPct val="0"/>
                </a:spcBef>
                <a:spcAft>
                  <a:spcPct val="0"/>
                </a:spcAft>
              </a:pPr>
              <a:r>
                <a:rPr lang="en-US" sz="2000" dirty="0" smtClean="0">
                  <a:latin typeface="Segoe UI Light" panose="020B0502040204020203" pitchFamily="34" charset="0"/>
                  <a:ea typeface="Segoe UI" pitchFamily="34" charset="0"/>
                  <a:cs typeface="Segoe UI Light" panose="020B0502040204020203" pitchFamily="34" charset="0"/>
                </a:rPr>
                <a:t>Get inspired by the examples in the Gallery and start exploring!</a:t>
              </a:r>
              <a:endParaRPr lang="en-US" sz="2000" dirty="0">
                <a:latin typeface="Segoe UI Light" panose="020B0502040204020203" pitchFamily="34" charset="0"/>
                <a:ea typeface="Segoe UI" pitchFamily="34" charset="0"/>
                <a:cs typeface="Segoe UI Light" panose="020B0502040204020203" pitchFamily="34" charset="0"/>
              </a:endParaRP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1187" y="4486217"/>
              <a:ext cx="325066" cy="331723"/>
            </a:xfrm>
            <a:prstGeom prst="rect">
              <a:avLst/>
            </a:prstGeom>
          </p:spPr>
        </p:pic>
      </p:grpSp>
    </p:spTree>
    <p:extLst>
      <p:ext uri="{BB962C8B-B14F-4D97-AF65-F5344CB8AC3E}">
        <p14:creationId xmlns:p14="http://schemas.microsoft.com/office/powerpoint/2010/main" val="262486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Thanks for Listening</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5" name="Group 4"/>
          <p:cNvGrpSpPr/>
          <p:nvPr/>
        </p:nvGrpSpPr>
        <p:grpSpPr>
          <a:xfrm>
            <a:off x="2692289" y="1833397"/>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8" name="TextBox 7"/>
            <p:cNvSpPr txBox="1"/>
            <p:nvPr/>
          </p:nvSpPr>
          <p:spPr>
            <a:xfrm>
              <a:off x="3607358" y="2455754"/>
              <a:ext cx="3687745" cy="369332"/>
            </a:xfrm>
            <a:prstGeom prst="rect">
              <a:avLst/>
            </a:prstGeom>
            <a:noFill/>
          </p:spPr>
          <p:txBody>
            <a:bodyPr wrap="square" rtlCol="0">
              <a:spAutoFit/>
            </a:bodyPr>
            <a:lstStyle/>
            <a:p>
              <a:r>
                <a:rPr lang="en-GB" dirty="0" smtClean="0">
                  <a:latin typeface="Segoe UI Light" panose="020B0502040204020203" pitchFamily="34" charset="0"/>
                  <a:cs typeface="Segoe UI Light" panose="020B0502040204020203" pitchFamily="34" charset="0"/>
                </a:rPr>
                <a:t>bifurt@microsoft.com</a:t>
              </a:r>
              <a:endParaRPr lang="en-GB" dirty="0">
                <a:latin typeface="Segoe UI Light" panose="020B0502040204020203" pitchFamily="34" charset="0"/>
                <a:cs typeface="Segoe UI Light" panose="020B0502040204020203" pitchFamily="34" charset="0"/>
              </a:endParaRPr>
            </a:p>
          </p:txBody>
        </p:sp>
        <p:sp>
          <p:nvSpPr>
            <p:cNvPr id="9" name="TextBox 8"/>
            <p:cNvSpPr txBox="1"/>
            <p:nvPr/>
          </p:nvSpPr>
          <p:spPr>
            <a:xfrm>
              <a:off x="3607357" y="3293778"/>
              <a:ext cx="3687745" cy="369332"/>
            </a:xfrm>
            <a:prstGeom prst="rect">
              <a:avLst/>
            </a:prstGeom>
            <a:noFill/>
          </p:spPr>
          <p:txBody>
            <a:bodyPr wrap="square" rtlCol="0">
              <a:spAutoFit/>
            </a:bodyPr>
            <a:lstStyle/>
            <a:p>
              <a:r>
                <a:rPr lang="en-GB" dirty="0" smtClean="0">
                  <a:latin typeface="Segoe UI Light" panose="020B0502040204020203" pitchFamily="34" charset="0"/>
                  <a:cs typeface="Segoe UI Light" panose="020B0502040204020203" pitchFamily="34" charset="0"/>
                </a:rPr>
                <a:t>@</a:t>
              </a:r>
              <a:r>
                <a:rPr lang="en-GB" dirty="0" err="1" smtClean="0">
                  <a:latin typeface="Segoe UI Light" panose="020B0502040204020203" pitchFamily="34" charset="0"/>
                  <a:cs typeface="Segoe UI Light" panose="020B0502040204020203" pitchFamily="34" charset="0"/>
                </a:rPr>
                <a:t>Fur_Bi</a:t>
              </a:r>
              <a:endParaRPr lang="en-GB" dirty="0">
                <a:latin typeface="Segoe UI Light" panose="020B0502040204020203" pitchFamily="34" charset="0"/>
                <a:cs typeface="Segoe UI Light" panose="020B0502040204020203" pitchFamily="34" charset="0"/>
              </a:endParaRPr>
            </a:p>
          </p:txBody>
        </p:sp>
      </p:gr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727" y="1833397"/>
            <a:ext cx="1470787" cy="2049958"/>
          </a:xfrm>
          <a:prstGeom prst="rect">
            <a:avLst/>
          </a:prstGeom>
        </p:spPr>
      </p:pic>
    </p:spTree>
    <p:extLst>
      <p:ext uri="{BB962C8B-B14F-4D97-AF65-F5344CB8AC3E}">
        <p14:creationId xmlns:p14="http://schemas.microsoft.com/office/powerpoint/2010/main" val="271531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Resources</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6" name="TextBox 5"/>
          <p:cNvSpPr txBox="1"/>
          <p:nvPr/>
        </p:nvSpPr>
        <p:spPr>
          <a:xfrm>
            <a:off x="574766" y="1942011"/>
            <a:ext cx="10633165" cy="4247317"/>
          </a:xfrm>
          <a:prstGeom prst="rect">
            <a:avLst/>
          </a:prstGeom>
          <a:noFill/>
        </p:spPr>
        <p:txBody>
          <a:bodyPr wrap="square" rtlCol="0">
            <a:spAutoFit/>
          </a:bodyPr>
          <a:lstStyle/>
          <a:p>
            <a:pPr marL="285750" indent="-285750">
              <a:buFont typeface="Arial" panose="020B0604020202020204" pitchFamily="34" charset="0"/>
              <a:buChar char="•"/>
            </a:pPr>
            <a:r>
              <a:rPr lang="en-GB" dirty="0" smtClean="0">
                <a:hlinkClick r:id="rId4"/>
              </a:rPr>
              <a:t>Microsoft Azure Machine Learning Algorithm Cheat Sheet</a:t>
            </a:r>
            <a:endParaRPr lang="en-GB" dirty="0" smtClean="0"/>
          </a:p>
          <a:p>
            <a:pPr marL="285750" indent="-285750">
              <a:buFont typeface="Arial" panose="020B0604020202020204" pitchFamily="34" charset="0"/>
              <a:buChar char="•"/>
            </a:pPr>
            <a:r>
              <a:rPr lang="en-GB" dirty="0" smtClean="0"/>
              <a:t>Microsoft Azure Machine Leaning Documentation </a:t>
            </a:r>
            <a:r>
              <a:rPr lang="en-GB" dirty="0">
                <a:hlinkClick r:id="rId5"/>
              </a:rPr>
              <a:t>https://azure.microsoft.com/en-us/documentation/services/machine-learning</a:t>
            </a:r>
            <a:r>
              <a:rPr lang="en-GB" dirty="0" smtClean="0">
                <a:hlinkClick r:id="rId5"/>
              </a:rPr>
              <a:t>/</a:t>
            </a:r>
            <a:r>
              <a:rPr lang="en-GB" dirty="0" smtClean="0"/>
              <a:t> </a:t>
            </a:r>
          </a:p>
          <a:p>
            <a:pPr marL="285750" indent="-285750">
              <a:buFont typeface="Arial" panose="020B0604020202020204" pitchFamily="34" charset="0"/>
              <a:buChar char="•"/>
            </a:pPr>
            <a:r>
              <a:rPr lang="en-GB" dirty="0" smtClean="0"/>
              <a:t>Channel 9 getting started videos for Azure Machine Learning: </a:t>
            </a:r>
            <a:r>
              <a:rPr lang="en-GB" dirty="0" smtClean="0">
                <a:hlinkClick r:id="rId6"/>
              </a:rPr>
              <a:t>http://channel9.msdn.com/Search?term=Azure%20Machine%20Learning#ch9Search&amp;lang-en=en</a:t>
            </a:r>
            <a:r>
              <a:rPr lang="en-GB" dirty="0" smtClean="0"/>
              <a:t> </a:t>
            </a:r>
          </a:p>
          <a:p>
            <a:pPr marL="285750" indent="-285750">
              <a:buFont typeface="Arial" panose="020B0604020202020204" pitchFamily="34" charset="0"/>
              <a:buChar char="•"/>
            </a:pPr>
            <a:r>
              <a:rPr lang="en-GB" dirty="0" smtClean="0"/>
              <a:t>Using the Azure Machine Learning re-training API: </a:t>
            </a:r>
            <a:r>
              <a:rPr lang="en-GB" dirty="0" smtClean="0">
                <a:hlinkClick r:id="rId7"/>
              </a:rPr>
              <a:t>http://azure.microsoft.com/en-us/documentation/articles/machine-learning-retrain-models-programmatically/</a:t>
            </a:r>
            <a:r>
              <a:rPr lang="en-GB" dirty="0" smtClean="0"/>
              <a:t> </a:t>
            </a:r>
          </a:p>
          <a:p>
            <a:pPr marL="285750" indent="-285750">
              <a:buFont typeface="Arial" panose="020B0604020202020204" pitchFamily="34" charset="0"/>
              <a:buChar char="•"/>
            </a:pPr>
            <a:r>
              <a:rPr lang="en-GB" dirty="0" smtClean="0"/>
              <a:t>Azure Machine Learning webinars available online to sign up to: </a:t>
            </a:r>
            <a:r>
              <a:rPr lang="en-GB" dirty="0" smtClean="0">
                <a:hlinkClick r:id="rId8"/>
              </a:rPr>
              <a:t>https://azureinfo.microsoft.com/BigDataAdvancedAnalyticsWebinars.html</a:t>
            </a:r>
            <a:r>
              <a:rPr lang="en-GB" dirty="0" smtClean="0"/>
              <a:t> </a:t>
            </a:r>
          </a:p>
          <a:p>
            <a:pPr marL="285750" indent="-285750">
              <a:buFont typeface="Arial" panose="020B0604020202020204" pitchFamily="34" charset="0"/>
              <a:buChar char="•"/>
            </a:pPr>
            <a:r>
              <a:rPr lang="en-GB" dirty="0" smtClean="0"/>
              <a:t>Azure Machine Learning Blog: </a:t>
            </a:r>
            <a:r>
              <a:rPr lang="en-GB" dirty="0">
                <a:hlinkClick r:id="rId9"/>
              </a:rPr>
              <a:t>http://blogs.technet.com/b/machinelearning</a:t>
            </a:r>
            <a:r>
              <a:rPr lang="en-GB" dirty="0" smtClean="0">
                <a:hlinkClick r:id="rId9"/>
              </a:rPr>
              <a:t>/</a:t>
            </a:r>
            <a:r>
              <a:rPr lang="en-GB" dirty="0" smtClean="0"/>
              <a:t> </a:t>
            </a:r>
          </a:p>
          <a:p>
            <a:pPr marL="285750" indent="-285750">
              <a:buFont typeface="Arial" panose="020B0604020202020204" pitchFamily="34" charset="0"/>
              <a:buChar char="•"/>
            </a:pPr>
            <a:r>
              <a:rPr lang="en-GB" dirty="0" smtClean="0"/>
              <a:t>Introducing </a:t>
            </a:r>
            <a:r>
              <a:rPr lang="en-GB" dirty="0" err="1" smtClean="0"/>
              <a:t>Jupyter</a:t>
            </a:r>
            <a:r>
              <a:rPr lang="en-GB" dirty="0" smtClean="0"/>
              <a:t> Notebooks in Azure ML Studio: </a:t>
            </a:r>
            <a:r>
              <a:rPr lang="en-GB" dirty="0">
                <a:hlinkClick r:id="rId10"/>
              </a:rPr>
              <a:t>http://</a:t>
            </a:r>
            <a:r>
              <a:rPr lang="en-GB" dirty="0" smtClean="0">
                <a:hlinkClick r:id="rId10"/>
              </a:rPr>
              <a:t>blogs.technet.com/b/machinelearning/archive/2015/07/24/introducing-jupyter-notebooks-in-azure-ml-studio.aspx</a:t>
            </a:r>
            <a:r>
              <a:rPr lang="en-GB" dirty="0" smtClean="0"/>
              <a:t> </a:t>
            </a:r>
          </a:p>
          <a:p>
            <a:pPr marL="285750" indent="-285750">
              <a:buFont typeface="Arial" panose="020B0604020202020204" pitchFamily="34" charset="0"/>
              <a:buChar char="•"/>
            </a:pPr>
            <a:r>
              <a:rPr lang="en-GB" dirty="0" smtClean="0"/>
              <a:t>EXCEL add-in for Azure ML </a:t>
            </a:r>
            <a:r>
              <a:rPr lang="en-GB" dirty="0">
                <a:hlinkClick r:id="rId11"/>
              </a:rPr>
              <a:t>https://azure.microsoft.com/en-us/documentation/articles/machine-learning-excel-add-in-for-web-services</a:t>
            </a:r>
            <a:r>
              <a:rPr lang="en-GB" dirty="0" smtClean="0">
                <a:hlinkClick r:id="rId11"/>
              </a:rPr>
              <a:t>/</a:t>
            </a:r>
            <a:r>
              <a:rPr lang="en-GB" dirty="0" smtClean="0"/>
              <a:t>     </a:t>
            </a:r>
            <a:endParaRPr lang="en-GB" dirty="0"/>
          </a:p>
        </p:txBody>
      </p:sp>
    </p:spTree>
    <p:extLst>
      <p:ext uri="{BB962C8B-B14F-4D97-AF65-F5344CB8AC3E}">
        <p14:creationId xmlns:p14="http://schemas.microsoft.com/office/powerpoint/2010/main" val="1399628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5410956" y="1366455"/>
            <a:ext cx="7819760" cy="4230221"/>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21" name="Freeform 17"/>
          <p:cNvSpPr>
            <a:spLocks noEditPoints="1"/>
          </p:cNvSpPr>
          <p:nvPr/>
        </p:nvSpPr>
        <p:spPr bwMode="auto">
          <a:xfrm>
            <a:off x="6857071" y="3234913"/>
            <a:ext cx="409851" cy="496159"/>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2" name="Freeform 18"/>
          <p:cNvSpPr>
            <a:spLocks noEditPoints="1"/>
          </p:cNvSpPr>
          <p:nvPr/>
        </p:nvSpPr>
        <p:spPr bwMode="auto">
          <a:xfrm>
            <a:off x="12390911" y="3174986"/>
            <a:ext cx="619564" cy="619627"/>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3" name="Freeform 19"/>
          <p:cNvSpPr>
            <a:spLocks noEditPoints="1"/>
          </p:cNvSpPr>
          <p:nvPr/>
        </p:nvSpPr>
        <p:spPr bwMode="auto">
          <a:xfrm>
            <a:off x="10509328" y="3174985"/>
            <a:ext cx="619564" cy="616647"/>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4" name="Freeform 20"/>
          <p:cNvSpPr>
            <a:spLocks noEditPoints="1"/>
          </p:cNvSpPr>
          <p:nvPr/>
        </p:nvSpPr>
        <p:spPr bwMode="auto">
          <a:xfrm>
            <a:off x="8595402" y="3254064"/>
            <a:ext cx="737643" cy="45620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nvGrpSpPr>
          <p:cNvPr id="16" name="Group 15"/>
          <p:cNvGrpSpPr/>
          <p:nvPr/>
        </p:nvGrpSpPr>
        <p:grpSpPr>
          <a:xfrm>
            <a:off x="4649467" y="2324658"/>
            <a:ext cx="484899" cy="481190"/>
            <a:chOff x="347679" y="2370775"/>
            <a:chExt cx="494622" cy="490839"/>
          </a:xfrm>
        </p:grpSpPr>
        <p:sp>
          <p:nvSpPr>
            <p:cNvPr id="6" name="Freeform 5"/>
            <p:cNvSpPr>
              <a:spLocks noEditPoints="1"/>
            </p:cNvSpPr>
            <p:nvPr/>
          </p:nvSpPr>
          <p:spPr bwMode="auto">
            <a:xfrm>
              <a:off x="347679" y="2370775"/>
              <a:ext cx="494622" cy="490839"/>
            </a:xfrm>
            <a:custGeom>
              <a:avLst/>
              <a:gdLst>
                <a:gd name="T0" fmla="*/ 3104 w 3484"/>
                <a:gd name="T1" fmla="*/ 552 h 3460"/>
                <a:gd name="T2" fmla="*/ 2840 w 3484"/>
                <a:gd name="T3" fmla="*/ 0 h 3460"/>
                <a:gd name="T4" fmla="*/ 2540 w 3484"/>
                <a:gd name="T5" fmla="*/ 0 h 3460"/>
                <a:gd name="T6" fmla="*/ 2168 w 3484"/>
                <a:gd name="T7" fmla="*/ 368 h 3460"/>
                <a:gd name="T8" fmla="*/ 2076 w 3484"/>
                <a:gd name="T9" fmla="*/ 368 h 3460"/>
                <a:gd name="T10" fmla="*/ 1684 w 3484"/>
                <a:gd name="T11" fmla="*/ 0 h 3460"/>
                <a:gd name="T12" fmla="*/ 1408 w 3484"/>
                <a:gd name="T13" fmla="*/ 0 h 3460"/>
                <a:gd name="T14" fmla="*/ 1040 w 3484"/>
                <a:gd name="T15" fmla="*/ 368 h 3460"/>
                <a:gd name="T16" fmla="*/ 948 w 3484"/>
                <a:gd name="T17" fmla="*/ 368 h 3460"/>
                <a:gd name="T18" fmla="*/ 556 w 3484"/>
                <a:gd name="T19" fmla="*/ 0 h 3460"/>
                <a:gd name="T20" fmla="*/ 0 w 3484"/>
                <a:gd name="T21" fmla="*/ 552 h 3460"/>
                <a:gd name="T22" fmla="*/ 372 w 3484"/>
                <a:gd name="T23" fmla="*/ 920 h 3460"/>
                <a:gd name="T24" fmla="*/ 372 w 3484"/>
                <a:gd name="T25" fmla="*/ 1012 h 3460"/>
                <a:gd name="T26" fmla="*/ 0 w 3484"/>
                <a:gd name="T27" fmla="*/ 1404 h 3460"/>
                <a:gd name="T28" fmla="*/ 372 w 3484"/>
                <a:gd name="T29" fmla="*/ 1684 h 3460"/>
                <a:gd name="T30" fmla="*/ 372 w 3484"/>
                <a:gd name="T31" fmla="*/ 1776 h 3460"/>
                <a:gd name="T32" fmla="*/ 0 w 3484"/>
                <a:gd name="T33" fmla="*/ 2052 h 3460"/>
                <a:gd name="T34" fmla="*/ 372 w 3484"/>
                <a:gd name="T35" fmla="*/ 2444 h 3460"/>
                <a:gd name="T36" fmla="*/ 372 w 3484"/>
                <a:gd name="T37" fmla="*/ 2536 h 3460"/>
                <a:gd name="T38" fmla="*/ 0 w 3484"/>
                <a:gd name="T39" fmla="*/ 2904 h 3460"/>
                <a:gd name="T40" fmla="*/ 556 w 3484"/>
                <a:gd name="T41" fmla="*/ 3460 h 3460"/>
                <a:gd name="T42" fmla="*/ 948 w 3484"/>
                <a:gd name="T43" fmla="*/ 3112 h 3460"/>
                <a:gd name="T44" fmla="*/ 1040 w 3484"/>
                <a:gd name="T45" fmla="*/ 3112 h 3460"/>
                <a:gd name="T46" fmla="*/ 1408 w 3484"/>
                <a:gd name="T47" fmla="*/ 3460 h 3460"/>
                <a:gd name="T48" fmla="*/ 1684 w 3484"/>
                <a:gd name="T49" fmla="*/ 3460 h 3460"/>
                <a:gd name="T50" fmla="*/ 2076 w 3484"/>
                <a:gd name="T51" fmla="*/ 3112 h 3460"/>
                <a:gd name="T52" fmla="*/ 2168 w 3484"/>
                <a:gd name="T53" fmla="*/ 3112 h 3460"/>
                <a:gd name="T54" fmla="*/ 2540 w 3484"/>
                <a:gd name="T55" fmla="*/ 3460 h 3460"/>
                <a:gd name="T56" fmla="*/ 2840 w 3484"/>
                <a:gd name="T57" fmla="*/ 3460 h 3460"/>
                <a:gd name="T58" fmla="*/ 3106 w 3484"/>
                <a:gd name="T59" fmla="*/ 2904 h 3460"/>
                <a:gd name="T60" fmla="*/ 3116 w 3484"/>
                <a:gd name="T61" fmla="*/ 2812 h 3460"/>
                <a:gd name="T62" fmla="*/ 3484 w 3484"/>
                <a:gd name="T63" fmla="*/ 2444 h 3460"/>
                <a:gd name="T64" fmla="*/ 3484 w 3484"/>
                <a:gd name="T65" fmla="*/ 2144 h 3460"/>
                <a:gd name="T66" fmla="*/ 3116 w 3484"/>
                <a:gd name="T67" fmla="*/ 1954 h 3460"/>
                <a:gd name="T68" fmla="*/ 3484 w 3484"/>
                <a:gd name="T69" fmla="*/ 1684 h 3460"/>
                <a:gd name="T70" fmla="*/ 3116 w 3484"/>
                <a:gd name="T71" fmla="*/ 1404 h 3460"/>
                <a:gd name="T72" fmla="*/ 3116 w 3484"/>
                <a:gd name="T73" fmla="*/ 1312 h 3460"/>
                <a:gd name="T74" fmla="*/ 3484 w 3484"/>
                <a:gd name="T75" fmla="*/ 920 h 3460"/>
                <a:gd name="T76" fmla="*/ 3484 w 3484"/>
                <a:gd name="T77" fmla="*/ 644 h 3460"/>
                <a:gd name="T78" fmla="*/ 2871 w 3484"/>
                <a:gd name="T79" fmla="*/ 3020 h 3460"/>
                <a:gd name="T80" fmla="*/ 464 w 3484"/>
                <a:gd name="T81" fmla="*/ 1901 h 3460"/>
                <a:gd name="T82" fmla="*/ 614 w 3484"/>
                <a:gd name="T83" fmla="*/ 460 h 3460"/>
                <a:gd name="T84" fmla="*/ 3024 w 3484"/>
                <a:gd name="T85" fmla="*/ 1570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84" h="3460">
                  <a:moveTo>
                    <a:pt x="3484" y="644"/>
                  </a:moveTo>
                  <a:cubicBezTo>
                    <a:pt x="3484" y="552"/>
                    <a:pt x="3484" y="552"/>
                    <a:pt x="3484" y="552"/>
                  </a:cubicBezTo>
                  <a:cubicBezTo>
                    <a:pt x="3104" y="552"/>
                    <a:pt x="3104" y="552"/>
                    <a:pt x="3104" y="552"/>
                  </a:cubicBezTo>
                  <a:cubicBezTo>
                    <a:pt x="3083" y="460"/>
                    <a:pt x="3024" y="391"/>
                    <a:pt x="2932" y="371"/>
                  </a:cubicBezTo>
                  <a:cubicBezTo>
                    <a:pt x="2932" y="0"/>
                    <a:pt x="2932" y="0"/>
                    <a:pt x="2932" y="0"/>
                  </a:cubicBezTo>
                  <a:cubicBezTo>
                    <a:pt x="2840" y="0"/>
                    <a:pt x="2840" y="0"/>
                    <a:pt x="2840" y="0"/>
                  </a:cubicBezTo>
                  <a:cubicBezTo>
                    <a:pt x="2840" y="368"/>
                    <a:pt x="2840" y="368"/>
                    <a:pt x="2840" y="368"/>
                  </a:cubicBezTo>
                  <a:cubicBezTo>
                    <a:pt x="2540" y="368"/>
                    <a:pt x="2540" y="368"/>
                    <a:pt x="2540" y="368"/>
                  </a:cubicBezTo>
                  <a:cubicBezTo>
                    <a:pt x="2540" y="0"/>
                    <a:pt x="2540" y="0"/>
                    <a:pt x="2540" y="0"/>
                  </a:cubicBezTo>
                  <a:cubicBezTo>
                    <a:pt x="2448" y="0"/>
                    <a:pt x="2448" y="0"/>
                    <a:pt x="2448" y="0"/>
                  </a:cubicBezTo>
                  <a:cubicBezTo>
                    <a:pt x="2448" y="368"/>
                    <a:pt x="2448" y="368"/>
                    <a:pt x="2448" y="368"/>
                  </a:cubicBezTo>
                  <a:cubicBezTo>
                    <a:pt x="2168" y="368"/>
                    <a:pt x="2168" y="368"/>
                    <a:pt x="2168" y="368"/>
                  </a:cubicBezTo>
                  <a:cubicBezTo>
                    <a:pt x="2168" y="0"/>
                    <a:pt x="2168" y="0"/>
                    <a:pt x="2168" y="0"/>
                  </a:cubicBezTo>
                  <a:cubicBezTo>
                    <a:pt x="2076" y="0"/>
                    <a:pt x="2076" y="0"/>
                    <a:pt x="2076" y="0"/>
                  </a:cubicBezTo>
                  <a:cubicBezTo>
                    <a:pt x="2076" y="368"/>
                    <a:pt x="2076" y="368"/>
                    <a:pt x="2076" y="368"/>
                  </a:cubicBezTo>
                  <a:cubicBezTo>
                    <a:pt x="1776" y="368"/>
                    <a:pt x="1776" y="368"/>
                    <a:pt x="1776" y="368"/>
                  </a:cubicBezTo>
                  <a:cubicBezTo>
                    <a:pt x="1776" y="0"/>
                    <a:pt x="1776" y="0"/>
                    <a:pt x="1776" y="0"/>
                  </a:cubicBezTo>
                  <a:cubicBezTo>
                    <a:pt x="1684" y="0"/>
                    <a:pt x="1684" y="0"/>
                    <a:pt x="1684" y="0"/>
                  </a:cubicBezTo>
                  <a:cubicBezTo>
                    <a:pt x="1684" y="368"/>
                    <a:pt x="1684" y="368"/>
                    <a:pt x="1684" y="368"/>
                  </a:cubicBezTo>
                  <a:cubicBezTo>
                    <a:pt x="1408" y="368"/>
                    <a:pt x="1408" y="368"/>
                    <a:pt x="1408" y="368"/>
                  </a:cubicBezTo>
                  <a:cubicBezTo>
                    <a:pt x="1408" y="0"/>
                    <a:pt x="1408" y="0"/>
                    <a:pt x="1408" y="0"/>
                  </a:cubicBezTo>
                  <a:cubicBezTo>
                    <a:pt x="1316" y="0"/>
                    <a:pt x="1316" y="0"/>
                    <a:pt x="1316" y="0"/>
                  </a:cubicBezTo>
                  <a:cubicBezTo>
                    <a:pt x="1316" y="368"/>
                    <a:pt x="1316" y="368"/>
                    <a:pt x="1316" y="368"/>
                  </a:cubicBezTo>
                  <a:cubicBezTo>
                    <a:pt x="1040" y="368"/>
                    <a:pt x="1040" y="368"/>
                    <a:pt x="1040" y="368"/>
                  </a:cubicBezTo>
                  <a:cubicBezTo>
                    <a:pt x="1040" y="0"/>
                    <a:pt x="1040" y="0"/>
                    <a:pt x="1040" y="0"/>
                  </a:cubicBezTo>
                  <a:cubicBezTo>
                    <a:pt x="948" y="0"/>
                    <a:pt x="948" y="0"/>
                    <a:pt x="948" y="0"/>
                  </a:cubicBezTo>
                  <a:cubicBezTo>
                    <a:pt x="948" y="368"/>
                    <a:pt x="948" y="368"/>
                    <a:pt x="948" y="368"/>
                  </a:cubicBezTo>
                  <a:cubicBezTo>
                    <a:pt x="648" y="368"/>
                    <a:pt x="648" y="368"/>
                    <a:pt x="648" y="368"/>
                  </a:cubicBezTo>
                  <a:cubicBezTo>
                    <a:pt x="648" y="0"/>
                    <a:pt x="648" y="0"/>
                    <a:pt x="648" y="0"/>
                  </a:cubicBezTo>
                  <a:cubicBezTo>
                    <a:pt x="556" y="0"/>
                    <a:pt x="556" y="0"/>
                    <a:pt x="556" y="0"/>
                  </a:cubicBezTo>
                  <a:cubicBezTo>
                    <a:pt x="556" y="371"/>
                    <a:pt x="556" y="371"/>
                    <a:pt x="556" y="371"/>
                  </a:cubicBezTo>
                  <a:cubicBezTo>
                    <a:pt x="464" y="391"/>
                    <a:pt x="401" y="460"/>
                    <a:pt x="380" y="552"/>
                  </a:cubicBezTo>
                  <a:cubicBezTo>
                    <a:pt x="0" y="552"/>
                    <a:pt x="0" y="552"/>
                    <a:pt x="0" y="552"/>
                  </a:cubicBezTo>
                  <a:cubicBezTo>
                    <a:pt x="0" y="644"/>
                    <a:pt x="0" y="644"/>
                    <a:pt x="0" y="644"/>
                  </a:cubicBezTo>
                  <a:cubicBezTo>
                    <a:pt x="372" y="644"/>
                    <a:pt x="372" y="644"/>
                    <a:pt x="372" y="644"/>
                  </a:cubicBezTo>
                  <a:cubicBezTo>
                    <a:pt x="372" y="920"/>
                    <a:pt x="372" y="920"/>
                    <a:pt x="372" y="920"/>
                  </a:cubicBezTo>
                  <a:cubicBezTo>
                    <a:pt x="0" y="920"/>
                    <a:pt x="0" y="920"/>
                    <a:pt x="0" y="920"/>
                  </a:cubicBezTo>
                  <a:cubicBezTo>
                    <a:pt x="0" y="1012"/>
                    <a:pt x="0" y="1012"/>
                    <a:pt x="0" y="1012"/>
                  </a:cubicBezTo>
                  <a:cubicBezTo>
                    <a:pt x="372" y="1012"/>
                    <a:pt x="372" y="1012"/>
                    <a:pt x="372" y="1012"/>
                  </a:cubicBezTo>
                  <a:cubicBezTo>
                    <a:pt x="372" y="1312"/>
                    <a:pt x="372" y="1312"/>
                    <a:pt x="372" y="1312"/>
                  </a:cubicBezTo>
                  <a:cubicBezTo>
                    <a:pt x="0" y="1312"/>
                    <a:pt x="0" y="1312"/>
                    <a:pt x="0" y="1312"/>
                  </a:cubicBezTo>
                  <a:cubicBezTo>
                    <a:pt x="0" y="1404"/>
                    <a:pt x="0" y="1404"/>
                    <a:pt x="0" y="1404"/>
                  </a:cubicBezTo>
                  <a:cubicBezTo>
                    <a:pt x="372" y="1404"/>
                    <a:pt x="372" y="1404"/>
                    <a:pt x="372" y="1404"/>
                  </a:cubicBezTo>
                  <a:cubicBezTo>
                    <a:pt x="372" y="1517"/>
                    <a:pt x="372" y="1517"/>
                    <a:pt x="372" y="1517"/>
                  </a:cubicBezTo>
                  <a:cubicBezTo>
                    <a:pt x="372" y="1684"/>
                    <a:pt x="372" y="1684"/>
                    <a:pt x="372" y="1684"/>
                  </a:cubicBezTo>
                  <a:cubicBezTo>
                    <a:pt x="0" y="1684"/>
                    <a:pt x="0" y="1684"/>
                    <a:pt x="0" y="1684"/>
                  </a:cubicBezTo>
                  <a:cubicBezTo>
                    <a:pt x="0" y="1776"/>
                    <a:pt x="0" y="1776"/>
                    <a:pt x="0" y="1776"/>
                  </a:cubicBezTo>
                  <a:cubicBezTo>
                    <a:pt x="372" y="1776"/>
                    <a:pt x="372" y="1776"/>
                    <a:pt x="372" y="1776"/>
                  </a:cubicBezTo>
                  <a:cubicBezTo>
                    <a:pt x="372" y="1901"/>
                    <a:pt x="372" y="1901"/>
                    <a:pt x="372" y="1901"/>
                  </a:cubicBezTo>
                  <a:cubicBezTo>
                    <a:pt x="372" y="2052"/>
                    <a:pt x="372" y="2052"/>
                    <a:pt x="372" y="2052"/>
                  </a:cubicBezTo>
                  <a:cubicBezTo>
                    <a:pt x="0" y="2052"/>
                    <a:pt x="0" y="2052"/>
                    <a:pt x="0" y="2052"/>
                  </a:cubicBezTo>
                  <a:cubicBezTo>
                    <a:pt x="0" y="2144"/>
                    <a:pt x="0" y="2144"/>
                    <a:pt x="0" y="2144"/>
                  </a:cubicBezTo>
                  <a:cubicBezTo>
                    <a:pt x="372" y="2144"/>
                    <a:pt x="372" y="2144"/>
                    <a:pt x="372" y="2144"/>
                  </a:cubicBezTo>
                  <a:cubicBezTo>
                    <a:pt x="372" y="2444"/>
                    <a:pt x="372" y="2444"/>
                    <a:pt x="372" y="2444"/>
                  </a:cubicBezTo>
                  <a:cubicBezTo>
                    <a:pt x="0" y="2444"/>
                    <a:pt x="0" y="2444"/>
                    <a:pt x="0" y="2444"/>
                  </a:cubicBezTo>
                  <a:cubicBezTo>
                    <a:pt x="0" y="2536"/>
                    <a:pt x="0" y="2536"/>
                    <a:pt x="0" y="2536"/>
                  </a:cubicBezTo>
                  <a:cubicBezTo>
                    <a:pt x="372" y="2536"/>
                    <a:pt x="372" y="2536"/>
                    <a:pt x="372" y="2536"/>
                  </a:cubicBezTo>
                  <a:cubicBezTo>
                    <a:pt x="372" y="2812"/>
                    <a:pt x="372" y="2812"/>
                    <a:pt x="372" y="2812"/>
                  </a:cubicBezTo>
                  <a:cubicBezTo>
                    <a:pt x="0" y="2812"/>
                    <a:pt x="0" y="2812"/>
                    <a:pt x="0" y="2812"/>
                  </a:cubicBezTo>
                  <a:cubicBezTo>
                    <a:pt x="0" y="2904"/>
                    <a:pt x="0" y="2904"/>
                    <a:pt x="0" y="2904"/>
                  </a:cubicBezTo>
                  <a:cubicBezTo>
                    <a:pt x="378" y="2904"/>
                    <a:pt x="378" y="2904"/>
                    <a:pt x="378" y="2904"/>
                  </a:cubicBezTo>
                  <a:cubicBezTo>
                    <a:pt x="396" y="2996"/>
                    <a:pt x="464" y="3079"/>
                    <a:pt x="556" y="3100"/>
                  </a:cubicBezTo>
                  <a:cubicBezTo>
                    <a:pt x="556" y="3460"/>
                    <a:pt x="556" y="3460"/>
                    <a:pt x="556" y="3460"/>
                  </a:cubicBezTo>
                  <a:cubicBezTo>
                    <a:pt x="648" y="3460"/>
                    <a:pt x="648" y="3460"/>
                    <a:pt x="648" y="3460"/>
                  </a:cubicBezTo>
                  <a:cubicBezTo>
                    <a:pt x="648" y="3112"/>
                    <a:pt x="648" y="3112"/>
                    <a:pt x="648" y="3112"/>
                  </a:cubicBezTo>
                  <a:cubicBezTo>
                    <a:pt x="948" y="3112"/>
                    <a:pt x="948" y="3112"/>
                    <a:pt x="948" y="3112"/>
                  </a:cubicBezTo>
                  <a:cubicBezTo>
                    <a:pt x="948" y="3460"/>
                    <a:pt x="948" y="3460"/>
                    <a:pt x="948" y="3460"/>
                  </a:cubicBezTo>
                  <a:cubicBezTo>
                    <a:pt x="1040" y="3460"/>
                    <a:pt x="1040" y="3460"/>
                    <a:pt x="1040" y="3460"/>
                  </a:cubicBezTo>
                  <a:cubicBezTo>
                    <a:pt x="1040" y="3112"/>
                    <a:pt x="1040" y="3112"/>
                    <a:pt x="1040" y="3112"/>
                  </a:cubicBezTo>
                  <a:cubicBezTo>
                    <a:pt x="1316" y="3112"/>
                    <a:pt x="1316" y="3112"/>
                    <a:pt x="1316" y="3112"/>
                  </a:cubicBezTo>
                  <a:cubicBezTo>
                    <a:pt x="1316" y="3460"/>
                    <a:pt x="1316" y="3460"/>
                    <a:pt x="1316" y="3460"/>
                  </a:cubicBezTo>
                  <a:cubicBezTo>
                    <a:pt x="1408" y="3460"/>
                    <a:pt x="1408" y="3460"/>
                    <a:pt x="1408" y="3460"/>
                  </a:cubicBezTo>
                  <a:cubicBezTo>
                    <a:pt x="1408" y="3112"/>
                    <a:pt x="1408" y="3112"/>
                    <a:pt x="1408" y="3112"/>
                  </a:cubicBezTo>
                  <a:cubicBezTo>
                    <a:pt x="1684" y="3112"/>
                    <a:pt x="1684" y="3112"/>
                    <a:pt x="1684" y="3112"/>
                  </a:cubicBezTo>
                  <a:cubicBezTo>
                    <a:pt x="1684" y="3460"/>
                    <a:pt x="1684" y="3460"/>
                    <a:pt x="1684" y="3460"/>
                  </a:cubicBezTo>
                  <a:cubicBezTo>
                    <a:pt x="1776" y="3460"/>
                    <a:pt x="1776" y="3460"/>
                    <a:pt x="1776" y="3460"/>
                  </a:cubicBezTo>
                  <a:cubicBezTo>
                    <a:pt x="1776" y="3112"/>
                    <a:pt x="1776" y="3112"/>
                    <a:pt x="1776" y="3112"/>
                  </a:cubicBezTo>
                  <a:cubicBezTo>
                    <a:pt x="2076" y="3112"/>
                    <a:pt x="2076" y="3112"/>
                    <a:pt x="2076" y="3112"/>
                  </a:cubicBezTo>
                  <a:cubicBezTo>
                    <a:pt x="2076" y="3460"/>
                    <a:pt x="2076" y="3460"/>
                    <a:pt x="2076" y="3460"/>
                  </a:cubicBezTo>
                  <a:cubicBezTo>
                    <a:pt x="2168" y="3460"/>
                    <a:pt x="2168" y="3460"/>
                    <a:pt x="2168" y="3460"/>
                  </a:cubicBezTo>
                  <a:cubicBezTo>
                    <a:pt x="2168" y="3112"/>
                    <a:pt x="2168" y="3112"/>
                    <a:pt x="2168" y="3112"/>
                  </a:cubicBezTo>
                  <a:cubicBezTo>
                    <a:pt x="2448" y="3112"/>
                    <a:pt x="2448" y="3112"/>
                    <a:pt x="2448" y="3112"/>
                  </a:cubicBezTo>
                  <a:cubicBezTo>
                    <a:pt x="2448" y="3460"/>
                    <a:pt x="2448" y="3460"/>
                    <a:pt x="2448" y="3460"/>
                  </a:cubicBezTo>
                  <a:cubicBezTo>
                    <a:pt x="2540" y="3460"/>
                    <a:pt x="2540" y="3460"/>
                    <a:pt x="2540" y="3460"/>
                  </a:cubicBezTo>
                  <a:cubicBezTo>
                    <a:pt x="2540" y="3112"/>
                    <a:pt x="2540" y="3112"/>
                    <a:pt x="2540" y="3112"/>
                  </a:cubicBezTo>
                  <a:cubicBezTo>
                    <a:pt x="2840" y="3112"/>
                    <a:pt x="2840" y="3112"/>
                    <a:pt x="2840" y="3112"/>
                  </a:cubicBezTo>
                  <a:cubicBezTo>
                    <a:pt x="2840" y="3460"/>
                    <a:pt x="2840" y="3460"/>
                    <a:pt x="2840" y="3460"/>
                  </a:cubicBezTo>
                  <a:cubicBezTo>
                    <a:pt x="2932" y="3460"/>
                    <a:pt x="2932" y="3460"/>
                    <a:pt x="2932" y="3460"/>
                  </a:cubicBezTo>
                  <a:cubicBezTo>
                    <a:pt x="2932" y="3100"/>
                    <a:pt x="2932" y="3100"/>
                    <a:pt x="2932" y="3100"/>
                  </a:cubicBezTo>
                  <a:cubicBezTo>
                    <a:pt x="3024" y="3079"/>
                    <a:pt x="3088" y="2996"/>
                    <a:pt x="3106" y="2904"/>
                  </a:cubicBezTo>
                  <a:cubicBezTo>
                    <a:pt x="3484" y="2904"/>
                    <a:pt x="3484" y="2904"/>
                    <a:pt x="3484" y="2904"/>
                  </a:cubicBezTo>
                  <a:cubicBezTo>
                    <a:pt x="3484" y="2812"/>
                    <a:pt x="3484" y="2812"/>
                    <a:pt x="3484" y="2812"/>
                  </a:cubicBezTo>
                  <a:cubicBezTo>
                    <a:pt x="3116" y="2812"/>
                    <a:pt x="3116" y="2812"/>
                    <a:pt x="3116" y="2812"/>
                  </a:cubicBezTo>
                  <a:cubicBezTo>
                    <a:pt x="3116" y="2536"/>
                    <a:pt x="3116" y="2536"/>
                    <a:pt x="3116" y="2536"/>
                  </a:cubicBezTo>
                  <a:cubicBezTo>
                    <a:pt x="3484" y="2536"/>
                    <a:pt x="3484" y="2536"/>
                    <a:pt x="3484" y="2536"/>
                  </a:cubicBezTo>
                  <a:cubicBezTo>
                    <a:pt x="3484" y="2444"/>
                    <a:pt x="3484" y="2444"/>
                    <a:pt x="3484" y="2444"/>
                  </a:cubicBezTo>
                  <a:cubicBezTo>
                    <a:pt x="3116" y="2444"/>
                    <a:pt x="3116" y="2444"/>
                    <a:pt x="3116" y="2444"/>
                  </a:cubicBezTo>
                  <a:cubicBezTo>
                    <a:pt x="3116" y="2144"/>
                    <a:pt x="3116" y="2144"/>
                    <a:pt x="3116" y="2144"/>
                  </a:cubicBezTo>
                  <a:cubicBezTo>
                    <a:pt x="3484" y="2144"/>
                    <a:pt x="3484" y="2144"/>
                    <a:pt x="3484" y="2144"/>
                  </a:cubicBezTo>
                  <a:cubicBezTo>
                    <a:pt x="3484" y="2052"/>
                    <a:pt x="3484" y="2052"/>
                    <a:pt x="3484" y="2052"/>
                  </a:cubicBezTo>
                  <a:cubicBezTo>
                    <a:pt x="3116" y="2052"/>
                    <a:pt x="3116" y="2052"/>
                    <a:pt x="3116" y="2052"/>
                  </a:cubicBezTo>
                  <a:cubicBezTo>
                    <a:pt x="3116" y="1954"/>
                    <a:pt x="3116" y="1954"/>
                    <a:pt x="3116" y="1954"/>
                  </a:cubicBezTo>
                  <a:cubicBezTo>
                    <a:pt x="3116" y="1776"/>
                    <a:pt x="3116" y="1776"/>
                    <a:pt x="3116" y="1776"/>
                  </a:cubicBezTo>
                  <a:cubicBezTo>
                    <a:pt x="3484" y="1776"/>
                    <a:pt x="3484" y="1776"/>
                    <a:pt x="3484" y="1776"/>
                  </a:cubicBezTo>
                  <a:cubicBezTo>
                    <a:pt x="3484" y="1684"/>
                    <a:pt x="3484" y="1684"/>
                    <a:pt x="3484" y="1684"/>
                  </a:cubicBezTo>
                  <a:cubicBezTo>
                    <a:pt x="3116" y="1684"/>
                    <a:pt x="3116" y="1684"/>
                    <a:pt x="3116" y="1684"/>
                  </a:cubicBezTo>
                  <a:cubicBezTo>
                    <a:pt x="3116" y="1570"/>
                    <a:pt x="3116" y="1570"/>
                    <a:pt x="3116" y="1570"/>
                  </a:cubicBezTo>
                  <a:cubicBezTo>
                    <a:pt x="3116" y="1404"/>
                    <a:pt x="3116" y="1404"/>
                    <a:pt x="3116" y="1404"/>
                  </a:cubicBezTo>
                  <a:cubicBezTo>
                    <a:pt x="3484" y="1404"/>
                    <a:pt x="3484" y="1404"/>
                    <a:pt x="3484" y="1404"/>
                  </a:cubicBezTo>
                  <a:cubicBezTo>
                    <a:pt x="3484" y="1312"/>
                    <a:pt x="3484" y="1312"/>
                    <a:pt x="3484" y="1312"/>
                  </a:cubicBezTo>
                  <a:cubicBezTo>
                    <a:pt x="3116" y="1312"/>
                    <a:pt x="3116" y="1312"/>
                    <a:pt x="3116" y="1312"/>
                  </a:cubicBezTo>
                  <a:cubicBezTo>
                    <a:pt x="3116" y="1012"/>
                    <a:pt x="3116" y="1012"/>
                    <a:pt x="3116" y="1012"/>
                  </a:cubicBezTo>
                  <a:cubicBezTo>
                    <a:pt x="3484" y="1012"/>
                    <a:pt x="3484" y="1012"/>
                    <a:pt x="3484" y="1012"/>
                  </a:cubicBezTo>
                  <a:cubicBezTo>
                    <a:pt x="3484" y="920"/>
                    <a:pt x="3484" y="920"/>
                    <a:pt x="3484" y="920"/>
                  </a:cubicBezTo>
                  <a:cubicBezTo>
                    <a:pt x="3116" y="920"/>
                    <a:pt x="3116" y="920"/>
                    <a:pt x="3116" y="920"/>
                  </a:cubicBezTo>
                  <a:cubicBezTo>
                    <a:pt x="3116" y="644"/>
                    <a:pt x="3116" y="644"/>
                    <a:pt x="3116" y="644"/>
                  </a:cubicBezTo>
                  <a:lnTo>
                    <a:pt x="3484" y="644"/>
                  </a:lnTo>
                  <a:close/>
                  <a:moveTo>
                    <a:pt x="3024" y="1954"/>
                  </a:moveTo>
                  <a:cubicBezTo>
                    <a:pt x="3024" y="2866"/>
                    <a:pt x="3024" y="2866"/>
                    <a:pt x="3024" y="2866"/>
                  </a:cubicBezTo>
                  <a:cubicBezTo>
                    <a:pt x="3024" y="2947"/>
                    <a:pt x="2952" y="3020"/>
                    <a:pt x="2871" y="3020"/>
                  </a:cubicBezTo>
                  <a:cubicBezTo>
                    <a:pt x="614" y="3020"/>
                    <a:pt x="614" y="3020"/>
                    <a:pt x="614" y="3020"/>
                  </a:cubicBezTo>
                  <a:cubicBezTo>
                    <a:pt x="532" y="3020"/>
                    <a:pt x="464" y="2947"/>
                    <a:pt x="464" y="2866"/>
                  </a:cubicBezTo>
                  <a:cubicBezTo>
                    <a:pt x="464" y="1901"/>
                    <a:pt x="464" y="1901"/>
                    <a:pt x="464" y="1901"/>
                  </a:cubicBezTo>
                  <a:cubicBezTo>
                    <a:pt x="464" y="1517"/>
                    <a:pt x="464" y="1517"/>
                    <a:pt x="464" y="1517"/>
                  </a:cubicBezTo>
                  <a:cubicBezTo>
                    <a:pt x="464" y="606"/>
                    <a:pt x="464" y="606"/>
                    <a:pt x="464" y="606"/>
                  </a:cubicBezTo>
                  <a:cubicBezTo>
                    <a:pt x="464" y="524"/>
                    <a:pt x="532" y="460"/>
                    <a:pt x="614" y="460"/>
                  </a:cubicBezTo>
                  <a:cubicBezTo>
                    <a:pt x="2871" y="460"/>
                    <a:pt x="2871" y="460"/>
                    <a:pt x="2871" y="460"/>
                  </a:cubicBezTo>
                  <a:cubicBezTo>
                    <a:pt x="2952" y="460"/>
                    <a:pt x="3024" y="524"/>
                    <a:pt x="3024" y="606"/>
                  </a:cubicBezTo>
                  <a:cubicBezTo>
                    <a:pt x="3024" y="1570"/>
                    <a:pt x="3024" y="1570"/>
                    <a:pt x="3024" y="1570"/>
                  </a:cubicBezTo>
                  <a:lnTo>
                    <a:pt x="3024" y="19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7" name="Freeform 6"/>
            <p:cNvSpPr>
              <a:spLocks noEditPoints="1"/>
            </p:cNvSpPr>
            <p:nvPr/>
          </p:nvSpPr>
          <p:spPr bwMode="auto">
            <a:xfrm>
              <a:off x="485131" y="2504684"/>
              <a:ext cx="222601" cy="222421"/>
            </a:xfrm>
            <a:custGeom>
              <a:avLst/>
              <a:gdLst>
                <a:gd name="T0" fmla="*/ 1568 w 1568"/>
                <a:gd name="T1" fmla="*/ 386 h 1568"/>
                <a:gd name="T2" fmla="*/ 1182 w 1568"/>
                <a:gd name="T3" fmla="*/ 0 h 1568"/>
                <a:gd name="T4" fmla="*/ 386 w 1568"/>
                <a:gd name="T5" fmla="*/ 0 h 1568"/>
                <a:gd name="T6" fmla="*/ 0 w 1568"/>
                <a:gd name="T7" fmla="*/ 386 h 1568"/>
                <a:gd name="T8" fmla="*/ 0 w 1568"/>
                <a:gd name="T9" fmla="*/ 1182 h 1568"/>
                <a:gd name="T10" fmla="*/ 386 w 1568"/>
                <a:gd name="T11" fmla="*/ 1568 h 1568"/>
                <a:gd name="T12" fmla="*/ 1182 w 1568"/>
                <a:gd name="T13" fmla="*/ 1568 h 1568"/>
                <a:gd name="T14" fmla="*/ 1568 w 1568"/>
                <a:gd name="T15" fmla="*/ 1182 h 1568"/>
                <a:gd name="T16" fmla="*/ 1568 w 1568"/>
                <a:gd name="T17" fmla="*/ 386 h 1568"/>
                <a:gd name="T18" fmla="*/ 1480 w 1568"/>
                <a:gd name="T19" fmla="*/ 1183 h 1568"/>
                <a:gd name="T20" fmla="*/ 1184 w 1568"/>
                <a:gd name="T21" fmla="*/ 1476 h 1568"/>
                <a:gd name="T22" fmla="*/ 388 w 1568"/>
                <a:gd name="T23" fmla="*/ 1476 h 1568"/>
                <a:gd name="T24" fmla="*/ 96 w 1568"/>
                <a:gd name="T25" fmla="*/ 1183 h 1568"/>
                <a:gd name="T26" fmla="*/ 96 w 1568"/>
                <a:gd name="T27" fmla="*/ 386 h 1568"/>
                <a:gd name="T28" fmla="*/ 388 w 1568"/>
                <a:gd name="T29" fmla="*/ 92 h 1568"/>
                <a:gd name="T30" fmla="*/ 1184 w 1568"/>
                <a:gd name="T31" fmla="*/ 92 h 1568"/>
                <a:gd name="T32" fmla="*/ 1480 w 1568"/>
                <a:gd name="T33" fmla="*/ 386 h 1568"/>
                <a:gd name="T34" fmla="*/ 1480 w 1568"/>
                <a:gd name="T35" fmla="*/ 1183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68" h="1568">
                  <a:moveTo>
                    <a:pt x="1568" y="386"/>
                  </a:moveTo>
                  <a:cubicBezTo>
                    <a:pt x="1568" y="173"/>
                    <a:pt x="1395" y="0"/>
                    <a:pt x="1182" y="0"/>
                  </a:cubicBezTo>
                  <a:cubicBezTo>
                    <a:pt x="386" y="0"/>
                    <a:pt x="386" y="0"/>
                    <a:pt x="386" y="0"/>
                  </a:cubicBezTo>
                  <a:cubicBezTo>
                    <a:pt x="173" y="0"/>
                    <a:pt x="0" y="173"/>
                    <a:pt x="0" y="386"/>
                  </a:cubicBezTo>
                  <a:cubicBezTo>
                    <a:pt x="0" y="1182"/>
                    <a:pt x="0" y="1182"/>
                    <a:pt x="0" y="1182"/>
                  </a:cubicBezTo>
                  <a:cubicBezTo>
                    <a:pt x="0" y="1395"/>
                    <a:pt x="173" y="1568"/>
                    <a:pt x="386" y="1568"/>
                  </a:cubicBezTo>
                  <a:cubicBezTo>
                    <a:pt x="1182" y="1568"/>
                    <a:pt x="1182" y="1568"/>
                    <a:pt x="1182" y="1568"/>
                  </a:cubicBezTo>
                  <a:cubicBezTo>
                    <a:pt x="1395" y="1568"/>
                    <a:pt x="1568" y="1395"/>
                    <a:pt x="1568" y="1182"/>
                  </a:cubicBezTo>
                  <a:lnTo>
                    <a:pt x="1568" y="386"/>
                  </a:lnTo>
                  <a:close/>
                  <a:moveTo>
                    <a:pt x="1480" y="1183"/>
                  </a:moveTo>
                  <a:cubicBezTo>
                    <a:pt x="1480" y="1345"/>
                    <a:pt x="1347" y="1476"/>
                    <a:pt x="1184" y="1476"/>
                  </a:cubicBezTo>
                  <a:cubicBezTo>
                    <a:pt x="388" y="1476"/>
                    <a:pt x="388" y="1476"/>
                    <a:pt x="388" y="1476"/>
                  </a:cubicBezTo>
                  <a:cubicBezTo>
                    <a:pt x="226" y="1476"/>
                    <a:pt x="96" y="1345"/>
                    <a:pt x="96" y="1183"/>
                  </a:cubicBezTo>
                  <a:cubicBezTo>
                    <a:pt x="96" y="386"/>
                    <a:pt x="96" y="386"/>
                    <a:pt x="96" y="386"/>
                  </a:cubicBezTo>
                  <a:cubicBezTo>
                    <a:pt x="96" y="224"/>
                    <a:pt x="226" y="92"/>
                    <a:pt x="388" y="92"/>
                  </a:cubicBezTo>
                  <a:cubicBezTo>
                    <a:pt x="1184" y="92"/>
                    <a:pt x="1184" y="92"/>
                    <a:pt x="1184" y="92"/>
                  </a:cubicBezTo>
                  <a:cubicBezTo>
                    <a:pt x="1347" y="92"/>
                    <a:pt x="1480" y="224"/>
                    <a:pt x="1480" y="386"/>
                  </a:cubicBezTo>
                  <a:lnTo>
                    <a:pt x="1480" y="1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grpSp>
      <p:sp>
        <p:nvSpPr>
          <p:cNvPr id="8" name="Freeform 7"/>
          <p:cNvSpPr>
            <a:spLocks noEditPoints="1"/>
          </p:cNvSpPr>
          <p:nvPr/>
        </p:nvSpPr>
        <p:spPr bwMode="auto">
          <a:xfrm>
            <a:off x="4730647" y="5144455"/>
            <a:ext cx="322717" cy="452286"/>
          </a:xfrm>
          <a:custGeom>
            <a:avLst/>
            <a:gdLst>
              <a:gd name="T0" fmla="*/ 0 w 5482"/>
              <a:gd name="T1" fmla="*/ 0 h 7683"/>
              <a:gd name="T2" fmla="*/ 0 w 5482"/>
              <a:gd name="T3" fmla="*/ 6450 h 7683"/>
              <a:gd name="T4" fmla="*/ 1219 w 5482"/>
              <a:gd name="T5" fmla="*/ 7683 h 7683"/>
              <a:gd name="T6" fmla="*/ 5482 w 5482"/>
              <a:gd name="T7" fmla="*/ 7683 h 7683"/>
              <a:gd name="T8" fmla="*/ 5482 w 5482"/>
              <a:gd name="T9" fmla="*/ 0 h 7683"/>
              <a:gd name="T10" fmla="*/ 0 w 5482"/>
              <a:gd name="T11" fmla="*/ 0 h 7683"/>
              <a:gd name="T12" fmla="*/ 1137 w 5482"/>
              <a:gd name="T13" fmla="*/ 7272 h 7683"/>
              <a:gd name="T14" fmla="*/ 368 w 5482"/>
              <a:gd name="T15" fmla="*/ 6483 h 7683"/>
              <a:gd name="T16" fmla="*/ 1137 w 5482"/>
              <a:gd name="T17" fmla="*/ 6483 h 7683"/>
              <a:gd name="T18" fmla="*/ 1137 w 5482"/>
              <a:gd name="T19" fmla="*/ 7272 h 7683"/>
              <a:gd name="T20" fmla="*/ 5262 w 5482"/>
              <a:gd name="T21" fmla="*/ 7466 h 7683"/>
              <a:gd name="T22" fmla="*/ 1354 w 5482"/>
              <a:gd name="T23" fmla="*/ 7466 h 7683"/>
              <a:gd name="T24" fmla="*/ 1354 w 5482"/>
              <a:gd name="T25" fmla="*/ 6266 h 7683"/>
              <a:gd name="T26" fmla="*/ 217 w 5482"/>
              <a:gd name="T27" fmla="*/ 6266 h 7683"/>
              <a:gd name="T28" fmla="*/ 217 w 5482"/>
              <a:gd name="T29" fmla="*/ 218 h 7683"/>
              <a:gd name="T30" fmla="*/ 5262 w 5482"/>
              <a:gd name="T31" fmla="*/ 218 h 7683"/>
              <a:gd name="T32" fmla="*/ 5262 w 5482"/>
              <a:gd name="T33" fmla="*/ 7466 h 7683"/>
              <a:gd name="T34" fmla="*/ 4409 w 5482"/>
              <a:gd name="T35" fmla="*/ 1304 h 7683"/>
              <a:gd name="T36" fmla="*/ 1402 w 5482"/>
              <a:gd name="T37" fmla="*/ 1304 h 7683"/>
              <a:gd name="T38" fmla="*/ 1402 w 5482"/>
              <a:gd name="T39" fmla="*/ 1087 h 7683"/>
              <a:gd name="T40" fmla="*/ 4409 w 5482"/>
              <a:gd name="T41" fmla="*/ 1087 h 7683"/>
              <a:gd name="T42" fmla="*/ 4409 w 5482"/>
              <a:gd name="T43" fmla="*/ 1304 h 7683"/>
              <a:gd name="T44" fmla="*/ 2546 w 5482"/>
              <a:gd name="T45" fmla="*/ 2448 h 7683"/>
              <a:gd name="T46" fmla="*/ 4409 w 5482"/>
              <a:gd name="T47" fmla="*/ 2448 h 7683"/>
              <a:gd name="T48" fmla="*/ 4409 w 5482"/>
              <a:gd name="T49" fmla="*/ 2665 h 7683"/>
              <a:gd name="T50" fmla="*/ 2546 w 5482"/>
              <a:gd name="T51" fmla="*/ 2665 h 7683"/>
              <a:gd name="T52" fmla="*/ 2546 w 5482"/>
              <a:gd name="T53" fmla="*/ 2448 h 7683"/>
              <a:gd name="T54" fmla="*/ 4409 w 5482"/>
              <a:gd name="T55" fmla="*/ 1739 h 7683"/>
              <a:gd name="T56" fmla="*/ 967 w 5482"/>
              <a:gd name="T57" fmla="*/ 1739 h 7683"/>
              <a:gd name="T58" fmla="*/ 967 w 5482"/>
              <a:gd name="T59" fmla="*/ 1522 h 7683"/>
              <a:gd name="T60" fmla="*/ 4409 w 5482"/>
              <a:gd name="T61" fmla="*/ 1522 h 7683"/>
              <a:gd name="T62" fmla="*/ 4409 w 5482"/>
              <a:gd name="T63" fmla="*/ 1739 h 7683"/>
              <a:gd name="T64" fmla="*/ 4409 w 5482"/>
              <a:gd name="T65" fmla="*/ 2174 h 7683"/>
              <a:gd name="T66" fmla="*/ 967 w 5482"/>
              <a:gd name="T67" fmla="*/ 2174 h 7683"/>
              <a:gd name="T68" fmla="*/ 967 w 5482"/>
              <a:gd name="T69" fmla="*/ 1956 h 7683"/>
              <a:gd name="T70" fmla="*/ 4409 w 5482"/>
              <a:gd name="T71" fmla="*/ 1956 h 7683"/>
              <a:gd name="T72" fmla="*/ 4409 w 5482"/>
              <a:gd name="T73" fmla="*/ 2174 h 7683"/>
              <a:gd name="T74" fmla="*/ 1402 w 5482"/>
              <a:gd name="T75" fmla="*/ 4083 h 7683"/>
              <a:gd name="T76" fmla="*/ 4409 w 5482"/>
              <a:gd name="T77" fmla="*/ 4083 h 7683"/>
              <a:gd name="T78" fmla="*/ 4409 w 5482"/>
              <a:gd name="T79" fmla="*/ 4300 h 7683"/>
              <a:gd name="T80" fmla="*/ 1402 w 5482"/>
              <a:gd name="T81" fmla="*/ 4300 h 7683"/>
              <a:gd name="T82" fmla="*/ 1402 w 5482"/>
              <a:gd name="T83" fmla="*/ 4083 h 7683"/>
              <a:gd name="T84" fmla="*/ 4409 w 5482"/>
              <a:gd name="T85" fmla="*/ 4735 h 7683"/>
              <a:gd name="T86" fmla="*/ 967 w 5482"/>
              <a:gd name="T87" fmla="*/ 4735 h 7683"/>
              <a:gd name="T88" fmla="*/ 967 w 5482"/>
              <a:gd name="T89" fmla="*/ 4517 h 7683"/>
              <a:gd name="T90" fmla="*/ 4409 w 5482"/>
              <a:gd name="T91" fmla="*/ 4517 h 7683"/>
              <a:gd name="T92" fmla="*/ 4409 w 5482"/>
              <a:gd name="T93" fmla="*/ 4735 h 7683"/>
              <a:gd name="T94" fmla="*/ 4409 w 5482"/>
              <a:gd name="T95" fmla="*/ 5226 h 7683"/>
              <a:gd name="T96" fmla="*/ 967 w 5482"/>
              <a:gd name="T97" fmla="*/ 5226 h 7683"/>
              <a:gd name="T98" fmla="*/ 967 w 5482"/>
              <a:gd name="T99" fmla="*/ 5009 h 7683"/>
              <a:gd name="T100" fmla="*/ 4409 w 5482"/>
              <a:gd name="T101" fmla="*/ 5009 h 7683"/>
              <a:gd name="T102" fmla="*/ 4409 w 5482"/>
              <a:gd name="T103" fmla="*/ 5226 h 7683"/>
              <a:gd name="T104" fmla="*/ 2328 w 5482"/>
              <a:gd name="T105" fmla="*/ 2391 h 7683"/>
              <a:gd name="T106" fmla="*/ 967 w 5482"/>
              <a:gd name="T107" fmla="*/ 2391 h 7683"/>
              <a:gd name="T108" fmla="*/ 967 w 5482"/>
              <a:gd name="T109" fmla="*/ 3761 h 7683"/>
              <a:gd name="T110" fmla="*/ 2328 w 5482"/>
              <a:gd name="T111" fmla="*/ 3761 h 7683"/>
              <a:gd name="T112" fmla="*/ 2328 w 5482"/>
              <a:gd name="T113" fmla="*/ 2391 h 7683"/>
              <a:gd name="T114" fmla="*/ 2111 w 5482"/>
              <a:gd name="T115" fmla="*/ 3544 h 7683"/>
              <a:gd name="T116" fmla="*/ 1184 w 5482"/>
              <a:gd name="T117" fmla="*/ 3544 h 7683"/>
              <a:gd name="T118" fmla="*/ 1184 w 5482"/>
              <a:gd name="T119" fmla="*/ 2618 h 7683"/>
              <a:gd name="T120" fmla="*/ 2111 w 5482"/>
              <a:gd name="T121" fmla="*/ 2618 h 7683"/>
              <a:gd name="T122" fmla="*/ 2111 w 5482"/>
              <a:gd name="T123" fmla="*/ 3544 h 7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82" h="7683">
                <a:moveTo>
                  <a:pt x="0" y="0"/>
                </a:moveTo>
                <a:lnTo>
                  <a:pt x="0" y="6450"/>
                </a:lnTo>
                <a:lnTo>
                  <a:pt x="1219" y="7683"/>
                </a:lnTo>
                <a:lnTo>
                  <a:pt x="5482" y="7683"/>
                </a:lnTo>
                <a:lnTo>
                  <a:pt x="5482" y="0"/>
                </a:lnTo>
                <a:lnTo>
                  <a:pt x="0" y="0"/>
                </a:lnTo>
                <a:close/>
                <a:moveTo>
                  <a:pt x="1137" y="7272"/>
                </a:moveTo>
                <a:lnTo>
                  <a:pt x="368" y="6483"/>
                </a:lnTo>
                <a:lnTo>
                  <a:pt x="1137" y="6483"/>
                </a:lnTo>
                <a:lnTo>
                  <a:pt x="1137" y="7272"/>
                </a:lnTo>
                <a:close/>
                <a:moveTo>
                  <a:pt x="5262" y="7466"/>
                </a:moveTo>
                <a:lnTo>
                  <a:pt x="1354" y="7466"/>
                </a:lnTo>
                <a:lnTo>
                  <a:pt x="1354" y="6266"/>
                </a:lnTo>
                <a:lnTo>
                  <a:pt x="217" y="6266"/>
                </a:lnTo>
                <a:lnTo>
                  <a:pt x="217" y="218"/>
                </a:lnTo>
                <a:lnTo>
                  <a:pt x="5262" y="218"/>
                </a:lnTo>
                <a:lnTo>
                  <a:pt x="5262" y="7466"/>
                </a:lnTo>
                <a:close/>
                <a:moveTo>
                  <a:pt x="4409" y="1304"/>
                </a:moveTo>
                <a:lnTo>
                  <a:pt x="1402" y="1304"/>
                </a:lnTo>
                <a:lnTo>
                  <a:pt x="1402" y="1087"/>
                </a:lnTo>
                <a:lnTo>
                  <a:pt x="4409" y="1087"/>
                </a:lnTo>
                <a:lnTo>
                  <a:pt x="4409" y="1304"/>
                </a:lnTo>
                <a:close/>
                <a:moveTo>
                  <a:pt x="2546" y="2448"/>
                </a:moveTo>
                <a:lnTo>
                  <a:pt x="4409" y="2448"/>
                </a:lnTo>
                <a:lnTo>
                  <a:pt x="4409" y="2665"/>
                </a:lnTo>
                <a:lnTo>
                  <a:pt x="2546" y="2665"/>
                </a:lnTo>
                <a:lnTo>
                  <a:pt x="2546" y="2448"/>
                </a:lnTo>
                <a:close/>
                <a:moveTo>
                  <a:pt x="4409" y="1739"/>
                </a:moveTo>
                <a:lnTo>
                  <a:pt x="967" y="1739"/>
                </a:lnTo>
                <a:lnTo>
                  <a:pt x="967" y="1522"/>
                </a:lnTo>
                <a:lnTo>
                  <a:pt x="4409" y="1522"/>
                </a:lnTo>
                <a:lnTo>
                  <a:pt x="4409" y="1739"/>
                </a:lnTo>
                <a:close/>
                <a:moveTo>
                  <a:pt x="4409" y="2174"/>
                </a:moveTo>
                <a:lnTo>
                  <a:pt x="967" y="2174"/>
                </a:lnTo>
                <a:lnTo>
                  <a:pt x="967" y="1956"/>
                </a:lnTo>
                <a:lnTo>
                  <a:pt x="4409" y="1956"/>
                </a:lnTo>
                <a:lnTo>
                  <a:pt x="4409" y="2174"/>
                </a:lnTo>
                <a:close/>
                <a:moveTo>
                  <a:pt x="1402" y="4083"/>
                </a:moveTo>
                <a:lnTo>
                  <a:pt x="4409" y="4083"/>
                </a:lnTo>
                <a:lnTo>
                  <a:pt x="4409" y="4300"/>
                </a:lnTo>
                <a:lnTo>
                  <a:pt x="1402" y="4300"/>
                </a:lnTo>
                <a:lnTo>
                  <a:pt x="1402" y="4083"/>
                </a:lnTo>
                <a:close/>
                <a:moveTo>
                  <a:pt x="4409" y="4735"/>
                </a:moveTo>
                <a:lnTo>
                  <a:pt x="967" y="4735"/>
                </a:lnTo>
                <a:lnTo>
                  <a:pt x="967" y="4517"/>
                </a:lnTo>
                <a:lnTo>
                  <a:pt x="4409" y="4517"/>
                </a:lnTo>
                <a:lnTo>
                  <a:pt x="4409" y="4735"/>
                </a:lnTo>
                <a:close/>
                <a:moveTo>
                  <a:pt x="4409" y="5226"/>
                </a:moveTo>
                <a:lnTo>
                  <a:pt x="967" y="5226"/>
                </a:lnTo>
                <a:lnTo>
                  <a:pt x="967" y="5009"/>
                </a:lnTo>
                <a:lnTo>
                  <a:pt x="4409" y="5009"/>
                </a:lnTo>
                <a:lnTo>
                  <a:pt x="4409" y="5226"/>
                </a:lnTo>
                <a:close/>
                <a:moveTo>
                  <a:pt x="2328" y="2391"/>
                </a:moveTo>
                <a:lnTo>
                  <a:pt x="967" y="2391"/>
                </a:lnTo>
                <a:lnTo>
                  <a:pt x="967" y="3761"/>
                </a:lnTo>
                <a:lnTo>
                  <a:pt x="2328" y="3761"/>
                </a:lnTo>
                <a:lnTo>
                  <a:pt x="2328" y="2391"/>
                </a:lnTo>
                <a:close/>
                <a:moveTo>
                  <a:pt x="2111" y="3544"/>
                </a:moveTo>
                <a:lnTo>
                  <a:pt x="1184" y="3544"/>
                </a:lnTo>
                <a:lnTo>
                  <a:pt x="1184" y="2618"/>
                </a:lnTo>
                <a:lnTo>
                  <a:pt x="2111" y="2618"/>
                </a:lnTo>
                <a:lnTo>
                  <a:pt x="2111" y="35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3" name="Freeform 8"/>
          <p:cNvSpPr>
            <a:spLocks noEditPoints="1"/>
          </p:cNvSpPr>
          <p:nvPr/>
        </p:nvSpPr>
        <p:spPr bwMode="auto">
          <a:xfrm>
            <a:off x="4633338" y="3253954"/>
            <a:ext cx="519808" cy="505621"/>
          </a:xfrm>
          <a:custGeom>
            <a:avLst/>
            <a:gdLst>
              <a:gd name="T0" fmla="*/ 3291 w 3735"/>
              <a:gd name="T1" fmla="*/ 1020 h 3636"/>
              <a:gd name="T2" fmla="*/ 2942 w 3735"/>
              <a:gd name="T3" fmla="*/ 583 h 3636"/>
              <a:gd name="T4" fmla="*/ 1224 w 3735"/>
              <a:gd name="T5" fmla="*/ 1161 h 3636"/>
              <a:gd name="T6" fmla="*/ 604 w 3735"/>
              <a:gd name="T7" fmla="*/ 1248 h 3636"/>
              <a:gd name="T8" fmla="*/ 222 w 3735"/>
              <a:gd name="T9" fmla="*/ 2854 h 3636"/>
              <a:gd name="T10" fmla="*/ 622 w 3735"/>
              <a:gd name="T11" fmla="*/ 3259 h 3636"/>
              <a:gd name="T12" fmla="*/ 1799 w 3735"/>
              <a:gd name="T13" fmla="*/ 3636 h 3636"/>
              <a:gd name="T14" fmla="*/ 2354 w 3735"/>
              <a:gd name="T15" fmla="*/ 2497 h 3636"/>
              <a:gd name="T16" fmla="*/ 1776 w 3735"/>
              <a:gd name="T17" fmla="*/ 2650 h 3636"/>
              <a:gd name="T18" fmla="*/ 2252 w 3735"/>
              <a:gd name="T19" fmla="*/ 2498 h 3636"/>
              <a:gd name="T20" fmla="*/ 3009 w 3735"/>
              <a:gd name="T21" fmla="*/ 993 h 3636"/>
              <a:gd name="T22" fmla="*/ 2109 w 3735"/>
              <a:gd name="T23" fmla="*/ 809 h 3636"/>
              <a:gd name="T24" fmla="*/ 2891 w 3735"/>
              <a:gd name="T25" fmla="*/ 815 h 3636"/>
              <a:gd name="T26" fmla="*/ 2299 w 3735"/>
              <a:gd name="T27" fmla="*/ 2405 h 3636"/>
              <a:gd name="T28" fmla="*/ 1981 w 3735"/>
              <a:gd name="T29" fmla="*/ 2240 h 3636"/>
              <a:gd name="T30" fmla="*/ 2114 w 3735"/>
              <a:gd name="T31" fmla="*/ 323 h 3636"/>
              <a:gd name="T32" fmla="*/ 1935 w 3735"/>
              <a:gd name="T33" fmla="*/ 748 h 3636"/>
              <a:gd name="T34" fmla="*/ 1332 w 3735"/>
              <a:gd name="T35" fmla="*/ 1195 h 3636"/>
              <a:gd name="T36" fmla="*/ 1770 w 3735"/>
              <a:gd name="T37" fmla="*/ 2081 h 3636"/>
              <a:gd name="T38" fmla="*/ 1470 w 3735"/>
              <a:gd name="T39" fmla="*/ 1623 h 3636"/>
              <a:gd name="T40" fmla="*/ 1504 w 3735"/>
              <a:gd name="T41" fmla="*/ 2174 h 3636"/>
              <a:gd name="T42" fmla="*/ 1540 w 3735"/>
              <a:gd name="T43" fmla="*/ 2140 h 3636"/>
              <a:gd name="T44" fmla="*/ 1484 w 3735"/>
              <a:gd name="T45" fmla="*/ 2531 h 3636"/>
              <a:gd name="T46" fmla="*/ 1212 w 3735"/>
              <a:gd name="T47" fmla="*/ 2011 h 3636"/>
              <a:gd name="T48" fmla="*/ 1721 w 3735"/>
              <a:gd name="T49" fmla="*/ 2168 h 3636"/>
              <a:gd name="T50" fmla="*/ 1524 w 3735"/>
              <a:gd name="T51" fmla="*/ 2366 h 3636"/>
              <a:gd name="T52" fmla="*/ 3138 w 3735"/>
              <a:gd name="T53" fmla="*/ 1043 h 3636"/>
              <a:gd name="T54" fmla="*/ 3611 w 3735"/>
              <a:gd name="T55" fmla="*/ 2398 h 3636"/>
              <a:gd name="T56" fmla="*/ 3174 w 3735"/>
              <a:gd name="T57" fmla="*/ 953 h 3636"/>
              <a:gd name="T58" fmla="*/ 2898 w 3735"/>
              <a:gd name="T59" fmla="*/ 667 h 3636"/>
              <a:gd name="T60" fmla="*/ 2403 w 3735"/>
              <a:gd name="T61" fmla="*/ 520 h 3636"/>
              <a:gd name="T62" fmla="*/ 1155 w 3735"/>
              <a:gd name="T63" fmla="*/ 282 h 3636"/>
              <a:gd name="T64" fmla="*/ 1060 w 3735"/>
              <a:gd name="T65" fmla="*/ 353 h 3636"/>
              <a:gd name="T66" fmla="*/ 1302 w 3735"/>
              <a:gd name="T67" fmla="*/ 1103 h 3636"/>
              <a:gd name="T68" fmla="*/ 1368 w 3735"/>
              <a:gd name="T69" fmla="*/ 1609 h 3636"/>
              <a:gd name="T70" fmla="*/ 1088 w 3735"/>
              <a:gd name="T71" fmla="*/ 1462 h 3636"/>
              <a:gd name="T72" fmla="*/ 995 w 3735"/>
              <a:gd name="T73" fmla="*/ 1462 h 3636"/>
              <a:gd name="T74" fmla="*/ 798 w 3735"/>
              <a:gd name="T75" fmla="*/ 1265 h 3636"/>
              <a:gd name="T76" fmla="*/ 547 w 3735"/>
              <a:gd name="T77" fmla="*/ 1320 h 3636"/>
              <a:gd name="T78" fmla="*/ 115 w 3735"/>
              <a:gd name="T79" fmla="*/ 1921 h 3636"/>
              <a:gd name="T80" fmla="*/ 626 w 3735"/>
              <a:gd name="T81" fmla="*/ 1694 h 3636"/>
              <a:gd name="T82" fmla="*/ 1145 w 3735"/>
              <a:gd name="T83" fmla="*/ 1945 h 3636"/>
              <a:gd name="T84" fmla="*/ 307 w 3735"/>
              <a:gd name="T85" fmla="*/ 2814 h 3636"/>
              <a:gd name="T86" fmla="*/ 189 w 3735"/>
              <a:gd name="T87" fmla="*/ 3092 h 3636"/>
              <a:gd name="T88" fmla="*/ 386 w 3735"/>
              <a:gd name="T89" fmla="*/ 3289 h 3636"/>
              <a:gd name="T90" fmla="*/ 675 w 3735"/>
              <a:gd name="T91" fmla="*/ 3092 h 3636"/>
              <a:gd name="T92" fmla="*/ 1680 w 3735"/>
              <a:gd name="T93" fmla="*/ 2652 h 3636"/>
              <a:gd name="T94" fmla="*/ 1799 w 3735"/>
              <a:gd name="T95" fmla="*/ 3544 h 3636"/>
              <a:gd name="T96" fmla="*/ 1996 w 3735"/>
              <a:gd name="T97" fmla="*/ 3347 h 3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5" h="3636">
                <a:moveTo>
                  <a:pt x="2354" y="2497"/>
                </a:moveTo>
                <a:cubicBezTo>
                  <a:pt x="3735" y="2490"/>
                  <a:pt x="3735" y="2490"/>
                  <a:pt x="3735" y="2490"/>
                </a:cubicBezTo>
                <a:cubicBezTo>
                  <a:pt x="3291" y="1020"/>
                  <a:pt x="3291" y="1020"/>
                  <a:pt x="3291" y="1020"/>
                </a:cubicBezTo>
                <a:cubicBezTo>
                  <a:pt x="3392" y="975"/>
                  <a:pt x="3463" y="873"/>
                  <a:pt x="3463" y="756"/>
                </a:cubicBezTo>
                <a:cubicBezTo>
                  <a:pt x="3463" y="596"/>
                  <a:pt x="3333" y="466"/>
                  <a:pt x="3174" y="466"/>
                </a:cubicBezTo>
                <a:cubicBezTo>
                  <a:pt x="3079" y="466"/>
                  <a:pt x="2995" y="512"/>
                  <a:pt x="2942" y="583"/>
                </a:cubicBezTo>
                <a:cubicBezTo>
                  <a:pt x="2280" y="0"/>
                  <a:pt x="2280" y="0"/>
                  <a:pt x="2280" y="0"/>
                </a:cubicBezTo>
                <a:cubicBezTo>
                  <a:pt x="923" y="227"/>
                  <a:pt x="923" y="227"/>
                  <a:pt x="923" y="227"/>
                </a:cubicBezTo>
                <a:cubicBezTo>
                  <a:pt x="1224" y="1161"/>
                  <a:pt x="1224" y="1161"/>
                  <a:pt x="1224" y="1161"/>
                </a:cubicBezTo>
                <a:cubicBezTo>
                  <a:pt x="1037" y="1299"/>
                  <a:pt x="1037" y="1299"/>
                  <a:pt x="1037" y="1299"/>
                </a:cubicBezTo>
                <a:cubicBezTo>
                  <a:pt x="985" y="1223"/>
                  <a:pt x="897" y="1173"/>
                  <a:pt x="798" y="1173"/>
                </a:cubicBezTo>
                <a:cubicBezTo>
                  <a:pt x="724" y="1173"/>
                  <a:pt x="656" y="1202"/>
                  <a:pt x="604" y="1248"/>
                </a:cubicBezTo>
                <a:cubicBezTo>
                  <a:pt x="228" y="902"/>
                  <a:pt x="228" y="902"/>
                  <a:pt x="228" y="902"/>
                </a:cubicBezTo>
                <a:cubicBezTo>
                  <a:pt x="0" y="2022"/>
                  <a:pt x="0" y="2022"/>
                  <a:pt x="0" y="2022"/>
                </a:cubicBezTo>
                <a:cubicBezTo>
                  <a:pt x="222" y="2854"/>
                  <a:pt x="222" y="2854"/>
                  <a:pt x="222" y="2854"/>
                </a:cubicBezTo>
                <a:cubicBezTo>
                  <a:pt x="146" y="2906"/>
                  <a:pt x="97" y="2993"/>
                  <a:pt x="97" y="3092"/>
                </a:cubicBezTo>
                <a:cubicBezTo>
                  <a:pt x="97" y="3251"/>
                  <a:pt x="226" y="3381"/>
                  <a:pt x="386" y="3381"/>
                </a:cubicBezTo>
                <a:cubicBezTo>
                  <a:pt x="483" y="3381"/>
                  <a:pt x="569" y="3333"/>
                  <a:pt x="622" y="3259"/>
                </a:cubicBezTo>
                <a:cubicBezTo>
                  <a:pt x="622" y="3260"/>
                  <a:pt x="622" y="3260"/>
                  <a:pt x="622" y="3260"/>
                </a:cubicBezTo>
                <a:cubicBezTo>
                  <a:pt x="1517" y="3408"/>
                  <a:pt x="1517" y="3408"/>
                  <a:pt x="1517" y="3408"/>
                </a:cubicBezTo>
                <a:cubicBezTo>
                  <a:pt x="1545" y="3538"/>
                  <a:pt x="1661" y="3636"/>
                  <a:pt x="1799" y="3636"/>
                </a:cubicBezTo>
                <a:cubicBezTo>
                  <a:pt x="1959" y="3636"/>
                  <a:pt x="2089" y="3507"/>
                  <a:pt x="2089" y="3347"/>
                </a:cubicBezTo>
                <a:cubicBezTo>
                  <a:pt x="2089" y="3268"/>
                  <a:pt x="2057" y="3197"/>
                  <a:pt x="2006" y="3145"/>
                </a:cubicBezTo>
                <a:lnTo>
                  <a:pt x="2354" y="2497"/>
                </a:lnTo>
                <a:close/>
                <a:moveTo>
                  <a:pt x="1931" y="3090"/>
                </a:moveTo>
                <a:cubicBezTo>
                  <a:pt x="1899" y="3074"/>
                  <a:pt x="1865" y="3063"/>
                  <a:pt x="1829" y="3059"/>
                </a:cubicBezTo>
                <a:cubicBezTo>
                  <a:pt x="1776" y="2650"/>
                  <a:pt x="1776" y="2650"/>
                  <a:pt x="1776" y="2650"/>
                </a:cubicBezTo>
                <a:cubicBezTo>
                  <a:pt x="1866" y="2634"/>
                  <a:pt x="1940" y="2576"/>
                  <a:pt x="1984" y="2498"/>
                </a:cubicBezTo>
                <a:cubicBezTo>
                  <a:pt x="1984" y="2499"/>
                  <a:pt x="1984" y="2499"/>
                  <a:pt x="1984" y="2499"/>
                </a:cubicBezTo>
                <a:cubicBezTo>
                  <a:pt x="2252" y="2498"/>
                  <a:pt x="2252" y="2498"/>
                  <a:pt x="2252" y="2498"/>
                </a:cubicBezTo>
                <a:lnTo>
                  <a:pt x="1931" y="3090"/>
                </a:lnTo>
                <a:close/>
                <a:moveTo>
                  <a:pt x="2891" y="815"/>
                </a:moveTo>
                <a:cubicBezTo>
                  <a:pt x="2906" y="888"/>
                  <a:pt x="2949" y="951"/>
                  <a:pt x="3009" y="993"/>
                </a:cubicBezTo>
                <a:cubicBezTo>
                  <a:pt x="1927" y="2163"/>
                  <a:pt x="1927" y="2163"/>
                  <a:pt x="1927" y="2163"/>
                </a:cubicBezTo>
                <a:cubicBezTo>
                  <a:pt x="1907" y="2142"/>
                  <a:pt x="1884" y="2125"/>
                  <a:pt x="1858" y="2111"/>
                </a:cubicBezTo>
                <a:cubicBezTo>
                  <a:pt x="2109" y="809"/>
                  <a:pt x="2109" y="809"/>
                  <a:pt x="2109" y="809"/>
                </a:cubicBezTo>
                <a:cubicBezTo>
                  <a:pt x="2111" y="809"/>
                  <a:pt x="2112" y="809"/>
                  <a:pt x="2114" y="809"/>
                </a:cubicBezTo>
                <a:cubicBezTo>
                  <a:pt x="2198" y="809"/>
                  <a:pt x="2275" y="773"/>
                  <a:pt x="2327" y="714"/>
                </a:cubicBezTo>
                <a:lnTo>
                  <a:pt x="2891" y="815"/>
                </a:lnTo>
                <a:close/>
                <a:moveTo>
                  <a:pt x="1981" y="2240"/>
                </a:moveTo>
                <a:cubicBezTo>
                  <a:pt x="2956" y="1185"/>
                  <a:pt x="2956" y="1185"/>
                  <a:pt x="2956" y="1185"/>
                </a:cubicBezTo>
                <a:cubicBezTo>
                  <a:pt x="2299" y="2405"/>
                  <a:pt x="2299" y="2405"/>
                  <a:pt x="2299" y="2405"/>
                </a:cubicBezTo>
                <a:cubicBezTo>
                  <a:pt x="2007" y="2407"/>
                  <a:pt x="2007" y="2407"/>
                  <a:pt x="2007" y="2407"/>
                </a:cubicBezTo>
                <a:cubicBezTo>
                  <a:pt x="2009" y="2393"/>
                  <a:pt x="2010" y="2380"/>
                  <a:pt x="2010" y="2366"/>
                </a:cubicBezTo>
                <a:cubicBezTo>
                  <a:pt x="2010" y="2321"/>
                  <a:pt x="2000" y="2278"/>
                  <a:pt x="1981" y="2240"/>
                </a:cubicBezTo>
                <a:close/>
                <a:moveTo>
                  <a:pt x="2114" y="717"/>
                </a:moveTo>
                <a:cubicBezTo>
                  <a:pt x="2005" y="717"/>
                  <a:pt x="1917" y="629"/>
                  <a:pt x="1917" y="520"/>
                </a:cubicBezTo>
                <a:cubicBezTo>
                  <a:pt x="1917" y="411"/>
                  <a:pt x="2005" y="323"/>
                  <a:pt x="2114" y="323"/>
                </a:cubicBezTo>
                <a:cubicBezTo>
                  <a:pt x="2222" y="323"/>
                  <a:pt x="2311" y="411"/>
                  <a:pt x="2311" y="520"/>
                </a:cubicBezTo>
                <a:cubicBezTo>
                  <a:pt x="2311" y="629"/>
                  <a:pt x="2222" y="717"/>
                  <a:pt x="2114" y="717"/>
                </a:cubicBezTo>
                <a:close/>
                <a:moveTo>
                  <a:pt x="1935" y="748"/>
                </a:moveTo>
                <a:cubicBezTo>
                  <a:pt x="1937" y="749"/>
                  <a:pt x="1938" y="750"/>
                  <a:pt x="1939" y="751"/>
                </a:cubicBezTo>
                <a:cubicBezTo>
                  <a:pt x="1434" y="1511"/>
                  <a:pt x="1434" y="1511"/>
                  <a:pt x="1434" y="1511"/>
                </a:cubicBezTo>
                <a:cubicBezTo>
                  <a:pt x="1332" y="1195"/>
                  <a:pt x="1332" y="1195"/>
                  <a:pt x="1332" y="1195"/>
                </a:cubicBezTo>
                <a:lnTo>
                  <a:pt x="1935" y="748"/>
                </a:lnTo>
                <a:close/>
                <a:moveTo>
                  <a:pt x="2017" y="801"/>
                </a:moveTo>
                <a:cubicBezTo>
                  <a:pt x="1770" y="2081"/>
                  <a:pt x="1770" y="2081"/>
                  <a:pt x="1770" y="2081"/>
                </a:cubicBezTo>
                <a:cubicBezTo>
                  <a:pt x="1754" y="2078"/>
                  <a:pt x="1738" y="2076"/>
                  <a:pt x="1721" y="2076"/>
                </a:cubicBezTo>
                <a:cubicBezTo>
                  <a:pt x="1686" y="2076"/>
                  <a:pt x="1653" y="2083"/>
                  <a:pt x="1622" y="2094"/>
                </a:cubicBezTo>
                <a:cubicBezTo>
                  <a:pt x="1470" y="1623"/>
                  <a:pt x="1470" y="1623"/>
                  <a:pt x="1470" y="1623"/>
                </a:cubicBezTo>
                <a:lnTo>
                  <a:pt x="2017" y="801"/>
                </a:lnTo>
                <a:close/>
                <a:moveTo>
                  <a:pt x="1540" y="2140"/>
                </a:moveTo>
                <a:cubicBezTo>
                  <a:pt x="1527" y="2151"/>
                  <a:pt x="1515" y="2162"/>
                  <a:pt x="1504" y="2174"/>
                </a:cubicBezTo>
                <a:cubicBezTo>
                  <a:pt x="1264" y="1933"/>
                  <a:pt x="1264" y="1933"/>
                  <a:pt x="1264" y="1933"/>
                </a:cubicBezTo>
                <a:cubicBezTo>
                  <a:pt x="1404" y="1721"/>
                  <a:pt x="1404" y="1721"/>
                  <a:pt x="1404" y="1721"/>
                </a:cubicBezTo>
                <a:lnTo>
                  <a:pt x="1540" y="2140"/>
                </a:lnTo>
                <a:close/>
                <a:moveTo>
                  <a:pt x="1454" y="2254"/>
                </a:moveTo>
                <a:cubicBezTo>
                  <a:pt x="1440" y="2289"/>
                  <a:pt x="1432" y="2326"/>
                  <a:pt x="1432" y="2366"/>
                </a:cubicBezTo>
                <a:cubicBezTo>
                  <a:pt x="1432" y="2427"/>
                  <a:pt x="1451" y="2484"/>
                  <a:pt x="1484" y="2531"/>
                </a:cubicBezTo>
                <a:cubicBezTo>
                  <a:pt x="651" y="2976"/>
                  <a:pt x="651" y="2976"/>
                  <a:pt x="651" y="2976"/>
                </a:cubicBezTo>
                <a:cubicBezTo>
                  <a:pt x="641" y="2953"/>
                  <a:pt x="628" y="2932"/>
                  <a:pt x="612" y="2912"/>
                </a:cubicBezTo>
                <a:cubicBezTo>
                  <a:pt x="1212" y="2011"/>
                  <a:pt x="1212" y="2011"/>
                  <a:pt x="1212" y="2011"/>
                </a:cubicBezTo>
                <a:lnTo>
                  <a:pt x="1454" y="2254"/>
                </a:lnTo>
                <a:close/>
                <a:moveTo>
                  <a:pt x="1524" y="2366"/>
                </a:moveTo>
                <a:cubicBezTo>
                  <a:pt x="1524" y="2257"/>
                  <a:pt x="1612" y="2168"/>
                  <a:pt x="1721" y="2168"/>
                </a:cubicBezTo>
                <a:cubicBezTo>
                  <a:pt x="1830" y="2168"/>
                  <a:pt x="1918" y="2257"/>
                  <a:pt x="1918" y="2366"/>
                </a:cubicBezTo>
                <a:cubicBezTo>
                  <a:pt x="1918" y="2474"/>
                  <a:pt x="1830" y="2563"/>
                  <a:pt x="1721" y="2563"/>
                </a:cubicBezTo>
                <a:cubicBezTo>
                  <a:pt x="1612" y="2563"/>
                  <a:pt x="1524" y="2474"/>
                  <a:pt x="1524" y="2366"/>
                </a:cubicBezTo>
                <a:close/>
                <a:moveTo>
                  <a:pt x="3611" y="2398"/>
                </a:moveTo>
                <a:cubicBezTo>
                  <a:pt x="2404" y="2405"/>
                  <a:pt x="2404" y="2405"/>
                  <a:pt x="2404" y="2405"/>
                </a:cubicBezTo>
                <a:cubicBezTo>
                  <a:pt x="3138" y="1043"/>
                  <a:pt x="3138" y="1043"/>
                  <a:pt x="3138" y="1043"/>
                </a:cubicBezTo>
                <a:cubicBezTo>
                  <a:pt x="3150" y="1044"/>
                  <a:pt x="3162" y="1045"/>
                  <a:pt x="3174" y="1045"/>
                </a:cubicBezTo>
                <a:cubicBezTo>
                  <a:pt x="3183" y="1045"/>
                  <a:pt x="3192" y="1044"/>
                  <a:pt x="3202" y="1044"/>
                </a:cubicBezTo>
                <a:lnTo>
                  <a:pt x="3611" y="2398"/>
                </a:lnTo>
                <a:close/>
                <a:moveTo>
                  <a:pt x="3174" y="559"/>
                </a:moveTo>
                <a:cubicBezTo>
                  <a:pt x="3282" y="559"/>
                  <a:pt x="3371" y="647"/>
                  <a:pt x="3371" y="756"/>
                </a:cubicBezTo>
                <a:cubicBezTo>
                  <a:pt x="3371" y="864"/>
                  <a:pt x="3282" y="953"/>
                  <a:pt x="3174" y="953"/>
                </a:cubicBezTo>
                <a:cubicBezTo>
                  <a:pt x="3065" y="953"/>
                  <a:pt x="2977" y="864"/>
                  <a:pt x="2977" y="756"/>
                </a:cubicBezTo>
                <a:cubicBezTo>
                  <a:pt x="2977" y="647"/>
                  <a:pt x="3065" y="559"/>
                  <a:pt x="3174" y="559"/>
                </a:cubicBezTo>
                <a:close/>
                <a:moveTo>
                  <a:pt x="2898" y="667"/>
                </a:moveTo>
                <a:cubicBezTo>
                  <a:pt x="2893" y="684"/>
                  <a:pt x="2889" y="702"/>
                  <a:pt x="2887" y="721"/>
                </a:cubicBezTo>
                <a:cubicBezTo>
                  <a:pt x="2381" y="630"/>
                  <a:pt x="2381" y="630"/>
                  <a:pt x="2381" y="630"/>
                </a:cubicBezTo>
                <a:cubicBezTo>
                  <a:pt x="2395" y="596"/>
                  <a:pt x="2403" y="559"/>
                  <a:pt x="2403" y="520"/>
                </a:cubicBezTo>
                <a:cubicBezTo>
                  <a:pt x="2403" y="361"/>
                  <a:pt x="2273" y="231"/>
                  <a:pt x="2114" y="231"/>
                </a:cubicBezTo>
                <a:cubicBezTo>
                  <a:pt x="1976" y="231"/>
                  <a:pt x="1861" y="327"/>
                  <a:pt x="1832" y="456"/>
                </a:cubicBezTo>
                <a:cubicBezTo>
                  <a:pt x="1155" y="282"/>
                  <a:pt x="1155" y="282"/>
                  <a:pt x="1155" y="282"/>
                </a:cubicBezTo>
                <a:cubicBezTo>
                  <a:pt x="2252" y="98"/>
                  <a:pt x="2252" y="98"/>
                  <a:pt x="2252" y="98"/>
                </a:cubicBezTo>
                <a:lnTo>
                  <a:pt x="2898" y="667"/>
                </a:lnTo>
                <a:close/>
                <a:moveTo>
                  <a:pt x="1060" y="353"/>
                </a:moveTo>
                <a:cubicBezTo>
                  <a:pt x="1826" y="550"/>
                  <a:pt x="1826" y="550"/>
                  <a:pt x="1826" y="550"/>
                </a:cubicBezTo>
                <a:cubicBezTo>
                  <a:pt x="1831" y="598"/>
                  <a:pt x="1847" y="642"/>
                  <a:pt x="1872" y="680"/>
                </a:cubicBezTo>
                <a:cubicBezTo>
                  <a:pt x="1302" y="1103"/>
                  <a:pt x="1302" y="1103"/>
                  <a:pt x="1302" y="1103"/>
                </a:cubicBezTo>
                <a:lnTo>
                  <a:pt x="1060" y="353"/>
                </a:lnTo>
                <a:close/>
                <a:moveTo>
                  <a:pt x="1254" y="1254"/>
                </a:moveTo>
                <a:cubicBezTo>
                  <a:pt x="1368" y="1609"/>
                  <a:pt x="1368" y="1609"/>
                  <a:pt x="1368" y="1609"/>
                </a:cubicBezTo>
                <a:cubicBezTo>
                  <a:pt x="1197" y="1866"/>
                  <a:pt x="1197" y="1866"/>
                  <a:pt x="1197" y="1866"/>
                </a:cubicBezTo>
                <a:cubicBezTo>
                  <a:pt x="1001" y="1669"/>
                  <a:pt x="1001" y="1669"/>
                  <a:pt x="1001" y="1669"/>
                </a:cubicBezTo>
                <a:cubicBezTo>
                  <a:pt x="1054" y="1616"/>
                  <a:pt x="1088" y="1543"/>
                  <a:pt x="1088" y="1462"/>
                </a:cubicBezTo>
                <a:cubicBezTo>
                  <a:pt x="1088" y="1436"/>
                  <a:pt x="1084" y="1410"/>
                  <a:pt x="1077" y="1385"/>
                </a:cubicBezTo>
                <a:lnTo>
                  <a:pt x="1254" y="1254"/>
                </a:lnTo>
                <a:close/>
                <a:moveTo>
                  <a:pt x="995" y="1462"/>
                </a:moveTo>
                <a:cubicBezTo>
                  <a:pt x="995" y="1571"/>
                  <a:pt x="907" y="1659"/>
                  <a:pt x="798" y="1659"/>
                </a:cubicBezTo>
                <a:cubicBezTo>
                  <a:pt x="690" y="1659"/>
                  <a:pt x="601" y="1571"/>
                  <a:pt x="601" y="1462"/>
                </a:cubicBezTo>
                <a:cubicBezTo>
                  <a:pt x="601" y="1354"/>
                  <a:pt x="690" y="1265"/>
                  <a:pt x="798" y="1265"/>
                </a:cubicBezTo>
                <a:cubicBezTo>
                  <a:pt x="907" y="1265"/>
                  <a:pt x="995" y="1354"/>
                  <a:pt x="995" y="1462"/>
                </a:cubicBezTo>
                <a:close/>
                <a:moveTo>
                  <a:pt x="286" y="1081"/>
                </a:moveTo>
                <a:cubicBezTo>
                  <a:pt x="547" y="1320"/>
                  <a:pt x="547" y="1320"/>
                  <a:pt x="547" y="1320"/>
                </a:cubicBezTo>
                <a:cubicBezTo>
                  <a:pt x="523" y="1362"/>
                  <a:pt x="509" y="1411"/>
                  <a:pt x="509" y="1462"/>
                </a:cubicBezTo>
                <a:cubicBezTo>
                  <a:pt x="509" y="1524"/>
                  <a:pt x="528" y="1580"/>
                  <a:pt x="561" y="1627"/>
                </a:cubicBezTo>
                <a:cubicBezTo>
                  <a:pt x="115" y="1921"/>
                  <a:pt x="115" y="1921"/>
                  <a:pt x="115" y="1921"/>
                </a:cubicBezTo>
                <a:lnTo>
                  <a:pt x="286" y="1081"/>
                </a:lnTo>
                <a:close/>
                <a:moveTo>
                  <a:pt x="101" y="2041"/>
                </a:moveTo>
                <a:cubicBezTo>
                  <a:pt x="626" y="1694"/>
                  <a:pt x="626" y="1694"/>
                  <a:pt x="626" y="1694"/>
                </a:cubicBezTo>
                <a:cubicBezTo>
                  <a:pt x="674" y="1730"/>
                  <a:pt x="734" y="1752"/>
                  <a:pt x="798" y="1752"/>
                </a:cubicBezTo>
                <a:cubicBezTo>
                  <a:pt x="843" y="1752"/>
                  <a:pt x="886" y="1741"/>
                  <a:pt x="924" y="1723"/>
                </a:cubicBezTo>
                <a:cubicBezTo>
                  <a:pt x="1145" y="1945"/>
                  <a:pt x="1145" y="1945"/>
                  <a:pt x="1145" y="1945"/>
                </a:cubicBezTo>
                <a:cubicBezTo>
                  <a:pt x="543" y="2849"/>
                  <a:pt x="543" y="2849"/>
                  <a:pt x="543" y="2849"/>
                </a:cubicBezTo>
                <a:cubicBezTo>
                  <a:pt x="498" y="2820"/>
                  <a:pt x="444" y="2803"/>
                  <a:pt x="386" y="2803"/>
                </a:cubicBezTo>
                <a:cubicBezTo>
                  <a:pt x="359" y="2803"/>
                  <a:pt x="332" y="2807"/>
                  <a:pt x="307" y="2814"/>
                </a:cubicBezTo>
                <a:lnTo>
                  <a:pt x="101" y="2041"/>
                </a:lnTo>
                <a:close/>
                <a:moveTo>
                  <a:pt x="386" y="3289"/>
                </a:moveTo>
                <a:cubicBezTo>
                  <a:pt x="277" y="3289"/>
                  <a:pt x="189" y="3201"/>
                  <a:pt x="189" y="3092"/>
                </a:cubicBezTo>
                <a:cubicBezTo>
                  <a:pt x="189" y="2983"/>
                  <a:pt x="277" y="2895"/>
                  <a:pt x="386" y="2895"/>
                </a:cubicBezTo>
                <a:cubicBezTo>
                  <a:pt x="495" y="2895"/>
                  <a:pt x="583" y="2983"/>
                  <a:pt x="583" y="3092"/>
                </a:cubicBezTo>
                <a:cubicBezTo>
                  <a:pt x="583" y="3201"/>
                  <a:pt x="495" y="3289"/>
                  <a:pt x="386" y="3289"/>
                </a:cubicBezTo>
                <a:close/>
                <a:moveTo>
                  <a:pt x="1512" y="3313"/>
                </a:moveTo>
                <a:cubicBezTo>
                  <a:pt x="663" y="3173"/>
                  <a:pt x="663" y="3173"/>
                  <a:pt x="663" y="3173"/>
                </a:cubicBezTo>
                <a:cubicBezTo>
                  <a:pt x="671" y="3147"/>
                  <a:pt x="675" y="3120"/>
                  <a:pt x="675" y="3092"/>
                </a:cubicBezTo>
                <a:cubicBezTo>
                  <a:pt x="675" y="3084"/>
                  <a:pt x="675" y="3076"/>
                  <a:pt x="674" y="3068"/>
                </a:cubicBezTo>
                <a:cubicBezTo>
                  <a:pt x="1551" y="2599"/>
                  <a:pt x="1551" y="2599"/>
                  <a:pt x="1551" y="2599"/>
                </a:cubicBezTo>
                <a:cubicBezTo>
                  <a:pt x="1589" y="2627"/>
                  <a:pt x="1633" y="2645"/>
                  <a:pt x="1680" y="2652"/>
                </a:cubicBezTo>
                <a:cubicBezTo>
                  <a:pt x="1736" y="3065"/>
                  <a:pt x="1736" y="3065"/>
                  <a:pt x="1736" y="3065"/>
                </a:cubicBezTo>
                <a:cubicBezTo>
                  <a:pt x="1618" y="3092"/>
                  <a:pt x="1527" y="3191"/>
                  <a:pt x="1512" y="3313"/>
                </a:cubicBezTo>
                <a:close/>
                <a:moveTo>
                  <a:pt x="1799" y="3544"/>
                </a:moveTo>
                <a:cubicBezTo>
                  <a:pt x="1691" y="3544"/>
                  <a:pt x="1602" y="3456"/>
                  <a:pt x="1602" y="3347"/>
                </a:cubicBezTo>
                <a:cubicBezTo>
                  <a:pt x="1602" y="3238"/>
                  <a:pt x="1691" y="3150"/>
                  <a:pt x="1799" y="3150"/>
                </a:cubicBezTo>
                <a:cubicBezTo>
                  <a:pt x="1908" y="3150"/>
                  <a:pt x="1996" y="3238"/>
                  <a:pt x="1996" y="3347"/>
                </a:cubicBezTo>
                <a:cubicBezTo>
                  <a:pt x="1996" y="3456"/>
                  <a:pt x="1908" y="3544"/>
                  <a:pt x="1799" y="3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4" name="Freeform 9"/>
          <p:cNvSpPr>
            <a:spLocks noEditPoints="1"/>
          </p:cNvSpPr>
          <p:nvPr/>
        </p:nvSpPr>
        <p:spPr bwMode="auto">
          <a:xfrm>
            <a:off x="4665657" y="1366457"/>
            <a:ext cx="449931" cy="518984"/>
          </a:xfrm>
          <a:custGeom>
            <a:avLst/>
            <a:gdLst>
              <a:gd name="T0" fmla="*/ 7612 w 7643"/>
              <a:gd name="T1" fmla="*/ 2230 h 8816"/>
              <a:gd name="T2" fmla="*/ 3848 w 7643"/>
              <a:gd name="T3" fmla="*/ 0 h 8816"/>
              <a:gd name="T4" fmla="*/ 0 w 7643"/>
              <a:gd name="T5" fmla="*/ 2204 h 8816"/>
              <a:gd name="T6" fmla="*/ 0 w 7643"/>
              <a:gd name="T7" fmla="*/ 6615 h 8816"/>
              <a:gd name="T8" fmla="*/ 3867 w 7643"/>
              <a:gd name="T9" fmla="*/ 8816 h 8816"/>
              <a:gd name="T10" fmla="*/ 7643 w 7643"/>
              <a:gd name="T11" fmla="*/ 6612 h 8816"/>
              <a:gd name="T12" fmla="*/ 7612 w 7643"/>
              <a:gd name="T13" fmla="*/ 2230 h 8816"/>
              <a:gd name="T14" fmla="*/ 7288 w 7643"/>
              <a:gd name="T15" fmla="*/ 2291 h 8816"/>
              <a:gd name="T16" fmla="*/ 3877 w 7643"/>
              <a:gd name="T17" fmla="*/ 4283 h 8816"/>
              <a:gd name="T18" fmla="*/ 357 w 7643"/>
              <a:gd name="T19" fmla="*/ 2251 h 8816"/>
              <a:gd name="T20" fmla="*/ 3848 w 7643"/>
              <a:gd name="T21" fmla="*/ 253 h 8816"/>
              <a:gd name="T22" fmla="*/ 7288 w 7643"/>
              <a:gd name="T23" fmla="*/ 2291 h 8816"/>
              <a:gd name="T24" fmla="*/ 217 w 7643"/>
              <a:gd name="T25" fmla="*/ 2424 h 8816"/>
              <a:gd name="T26" fmla="*/ 3763 w 7643"/>
              <a:gd name="T27" fmla="*/ 4472 h 8816"/>
              <a:gd name="T28" fmla="*/ 3763 w 7643"/>
              <a:gd name="T29" fmla="*/ 8509 h 8816"/>
              <a:gd name="T30" fmla="*/ 217 w 7643"/>
              <a:gd name="T31" fmla="*/ 6487 h 8816"/>
              <a:gd name="T32" fmla="*/ 217 w 7643"/>
              <a:gd name="T33" fmla="*/ 2424 h 8816"/>
              <a:gd name="T34" fmla="*/ 3981 w 7643"/>
              <a:gd name="T35" fmla="*/ 8497 h 8816"/>
              <a:gd name="T36" fmla="*/ 3981 w 7643"/>
              <a:gd name="T37" fmla="*/ 4472 h 8816"/>
              <a:gd name="T38" fmla="*/ 7392 w 7643"/>
              <a:gd name="T39" fmla="*/ 2480 h 8816"/>
              <a:gd name="T40" fmla="*/ 7421 w 7643"/>
              <a:gd name="T41" fmla="*/ 6487 h 8816"/>
              <a:gd name="T42" fmla="*/ 3981 w 7643"/>
              <a:gd name="T43" fmla="*/ 8497 h 8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43" h="8816">
                <a:moveTo>
                  <a:pt x="7612" y="2230"/>
                </a:moveTo>
                <a:lnTo>
                  <a:pt x="3848" y="0"/>
                </a:lnTo>
                <a:lnTo>
                  <a:pt x="0" y="2204"/>
                </a:lnTo>
                <a:lnTo>
                  <a:pt x="0" y="6615"/>
                </a:lnTo>
                <a:lnTo>
                  <a:pt x="3867" y="8816"/>
                </a:lnTo>
                <a:lnTo>
                  <a:pt x="7643" y="6612"/>
                </a:lnTo>
                <a:lnTo>
                  <a:pt x="7612" y="2230"/>
                </a:lnTo>
                <a:close/>
                <a:moveTo>
                  <a:pt x="7288" y="2291"/>
                </a:moveTo>
                <a:lnTo>
                  <a:pt x="3877" y="4283"/>
                </a:lnTo>
                <a:lnTo>
                  <a:pt x="357" y="2251"/>
                </a:lnTo>
                <a:lnTo>
                  <a:pt x="3848" y="253"/>
                </a:lnTo>
                <a:lnTo>
                  <a:pt x="7288" y="2291"/>
                </a:lnTo>
                <a:close/>
                <a:moveTo>
                  <a:pt x="217" y="2424"/>
                </a:moveTo>
                <a:lnTo>
                  <a:pt x="3763" y="4472"/>
                </a:lnTo>
                <a:lnTo>
                  <a:pt x="3763" y="8509"/>
                </a:lnTo>
                <a:lnTo>
                  <a:pt x="217" y="6487"/>
                </a:lnTo>
                <a:lnTo>
                  <a:pt x="217" y="2424"/>
                </a:lnTo>
                <a:close/>
                <a:moveTo>
                  <a:pt x="3981" y="8497"/>
                </a:moveTo>
                <a:lnTo>
                  <a:pt x="3981" y="4472"/>
                </a:lnTo>
                <a:lnTo>
                  <a:pt x="7392" y="2480"/>
                </a:lnTo>
                <a:lnTo>
                  <a:pt x="7421" y="6487"/>
                </a:lnTo>
                <a:lnTo>
                  <a:pt x="3981" y="84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15" name="Freeform 10"/>
          <p:cNvSpPr>
            <a:spLocks noEditPoints="1"/>
          </p:cNvSpPr>
          <p:nvPr/>
        </p:nvSpPr>
        <p:spPr bwMode="auto">
          <a:xfrm>
            <a:off x="4665656" y="4252775"/>
            <a:ext cx="446458" cy="407193"/>
          </a:xfrm>
          <a:custGeom>
            <a:avLst/>
            <a:gdLst>
              <a:gd name="T0" fmla="*/ 0 w 3208"/>
              <a:gd name="T1" fmla="*/ 618 h 2928"/>
              <a:gd name="T2" fmla="*/ 3208 w 3208"/>
              <a:gd name="T3" fmla="*/ 2928 h 2928"/>
              <a:gd name="T4" fmla="*/ 3208 w 3208"/>
              <a:gd name="T5" fmla="*/ 0 h 2928"/>
              <a:gd name="T6" fmla="*/ 92 w 3208"/>
              <a:gd name="T7" fmla="*/ 92 h 2928"/>
              <a:gd name="T8" fmla="*/ 3116 w 3208"/>
              <a:gd name="T9" fmla="*/ 528 h 2928"/>
              <a:gd name="T10" fmla="*/ 92 w 3208"/>
              <a:gd name="T11" fmla="*/ 92 h 2928"/>
              <a:gd name="T12" fmla="*/ 92 w 3208"/>
              <a:gd name="T13" fmla="*/ 2836 h 2928"/>
              <a:gd name="T14" fmla="*/ 3116 w 3208"/>
              <a:gd name="T15" fmla="*/ 620 h 2928"/>
              <a:gd name="T16" fmla="*/ 3012 w 3208"/>
              <a:gd name="T17" fmla="*/ 245 h 2928"/>
              <a:gd name="T18" fmla="*/ 3012 w 3208"/>
              <a:gd name="T19" fmla="*/ 403 h 2928"/>
              <a:gd name="T20" fmla="*/ 2868 w 3208"/>
              <a:gd name="T21" fmla="*/ 389 h 2928"/>
              <a:gd name="T22" fmla="*/ 2724 w 3208"/>
              <a:gd name="T23" fmla="*/ 403 h 2928"/>
              <a:gd name="T24" fmla="*/ 2724 w 3208"/>
              <a:gd name="T25" fmla="*/ 245 h 2928"/>
              <a:gd name="T26" fmla="*/ 2868 w 3208"/>
              <a:gd name="T27" fmla="*/ 259 h 2928"/>
              <a:gd name="T28" fmla="*/ 3012 w 3208"/>
              <a:gd name="T29" fmla="*/ 245 h 2928"/>
              <a:gd name="T30" fmla="*/ 2284 w 3208"/>
              <a:gd name="T31" fmla="*/ 368 h 2928"/>
              <a:gd name="T32" fmla="*/ 2032 w 3208"/>
              <a:gd name="T33" fmla="*/ 460 h 2928"/>
              <a:gd name="T34" fmla="*/ 2352 w 3208"/>
              <a:gd name="T35" fmla="*/ 460 h 2928"/>
              <a:gd name="T36" fmla="*/ 2652 w 3208"/>
              <a:gd name="T37" fmla="*/ 184 h 2928"/>
              <a:gd name="T38" fmla="*/ 2352 w 3208"/>
              <a:gd name="T39" fmla="*/ 460 h 2928"/>
              <a:gd name="T40" fmla="*/ 2560 w 3208"/>
              <a:gd name="T41" fmla="*/ 276 h 2928"/>
              <a:gd name="T42" fmla="*/ 2444 w 3208"/>
              <a:gd name="T43" fmla="*/ 368 h 2928"/>
              <a:gd name="T44" fmla="*/ 1575 w 3208"/>
              <a:gd name="T45" fmla="*/ 2572 h 2928"/>
              <a:gd name="T46" fmla="*/ 2216 w 3208"/>
              <a:gd name="T47" fmla="*/ 1497 h 2928"/>
              <a:gd name="T48" fmla="*/ 1568 w 3208"/>
              <a:gd name="T49" fmla="*/ 1802 h 2928"/>
              <a:gd name="T50" fmla="*/ 1520 w 3208"/>
              <a:gd name="T51" fmla="*/ 1107 h 2928"/>
              <a:gd name="T52" fmla="*/ 1575 w 3208"/>
              <a:gd name="T53" fmla="*/ 2572 h 2928"/>
              <a:gd name="T54" fmla="*/ 1476 w 3208"/>
              <a:gd name="T55" fmla="*/ 1959 h 2928"/>
              <a:gd name="T56" fmla="*/ 2212 w 3208"/>
              <a:gd name="T57" fmla="*/ 1839 h 2928"/>
              <a:gd name="T58" fmla="*/ 926 w 3208"/>
              <a:gd name="T59" fmla="*/ 1839 h 2928"/>
              <a:gd name="T60" fmla="*/ 2420 w 3208"/>
              <a:gd name="T61" fmla="*/ 1177 h 2928"/>
              <a:gd name="T62" fmla="*/ 1706 w 3208"/>
              <a:gd name="T63" fmla="*/ 776 h 2928"/>
              <a:gd name="T64" fmla="*/ 1660 w 3208"/>
              <a:gd name="T65" fmla="*/ 1647 h 2928"/>
              <a:gd name="T66" fmla="*/ 2420 w 3208"/>
              <a:gd name="T67" fmla="*/ 1177 h 2928"/>
              <a:gd name="T68" fmla="*/ 1752 w 3208"/>
              <a:gd name="T69" fmla="*/ 876 h 2928"/>
              <a:gd name="T70" fmla="*/ 2315 w 3208"/>
              <a:gd name="T71" fmla="*/ 1184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08" h="2928">
                <a:moveTo>
                  <a:pt x="0" y="0"/>
                </a:moveTo>
                <a:cubicBezTo>
                  <a:pt x="0" y="618"/>
                  <a:pt x="0" y="618"/>
                  <a:pt x="0" y="618"/>
                </a:cubicBezTo>
                <a:cubicBezTo>
                  <a:pt x="0" y="2928"/>
                  <a:pt x="0" y="2928"/>
                  <a:pt x="0" y="2928"/>
                </a:cubicBezTo>
                <a:cubicBezTo>
                  <a:pt x="3208" y="2928"/>
                  <a:pt x="3208" y="2928"/>
                  <a:pt x="3208" y="2928"/>
                </a:cubicBezTo>
                <a:cubicBezTo>
                  <a:pt x="3208" y="618"/>
                  <a:pt x="3208" y="618"/>
                  <a:pt x="3208" y="618"/>
                </a:cubicBezTo>
                <a:cubicBezTo>
                  <a:pt x="3208" y="0"/>
                  <a:pt x="3208" y="0"/>
                  <a:pt x="3208" y="0"/>
                </a:cubicBezTo>
                <a:lnTo>
                  <a:pt x="0" y="0"/>
                </a:lnTo>
                <a:close/>
                <a:moveTo>
                  <a:pt x="92" y="92"/>
                </a:moveTo>
                <a:cubicBezTo>
                  <a:pt x="3116" y="92"/>
                  <a:pt x="3116" y="92"/>
                  <a:pt x="3116" y="92"/>
                </a:cubicBezTo>
                <a:cubicBezTo>
                  <a:pt x="3116" y="528"/>
                  <a:pt x="3116" y="528"/>
                  <a:pt x="3116" y="528"/>
                </a:cubicBezTo>
                <a:cubicBezTo>
                  <a:pt x="92" y="528"/>
                  <a:pt x="92" y="528"/>
                  <a:pt x="92" y="528"/>
                </a:cubicBezTo>
                <a:lnTo>
                  <a:pt x="92" y="92"/>
                </a:lnTo>
                <a:close/>
                <a:moveTo>
                  <a:pt x="3116" y="2836"/>
                </a:moveTo>
                <a:cubicBezTo>
                  <a:pt x="92" y="2836"/>
                  <a:pt x="92" y="2836"/>
                  <a:pt x="92" y="2836"/>
                </a:cubicBezTo>
                <a:cubicBezTo>
                  <a:pt x="92" y="620"/>
                  <a:pt x="92" y="620"/>
                  <a:pt x="92" y="620"/>
                </a:cubicBezTo>
                <a:cubicBezTo>
                  <a:pt x="3116" y="620"/>
                  <a:pt x="3116" y="620"/>
                  <a:pt x="3116" y="620"/>
                </a:cubicBezTo>
                <a:lnTo>
                  <a:pt x="3116" y="2836"/>
                </a:lnTo>
                <a:close/>
                <a:moveTo>
                  <a:pt x="3012" y="245"/>
                </a:moveTo>
                <a:cubicBezTo>
                  <a:pt x="2933" y="324"/>
                  <a:pt x="2933" y="324"/>
                  <a:pt x="2933" y="324"/>
                </a:cubicBezTo>
                <a:cubicBezTo>
                  <a:pt x="3012" y="403"/>
                  <a:pt x="3012" y="403"/>
                  <a:pt x="3012" y="403"/>
                </a:cubicBezTo>
                <a:cubicBezTo>
                  <a:pt x="2947" y="468"/>
                  <a:pt x="2947" y="468"/>
                  <a:pt x="2947" y="468"/>
                </a:cubicBezTo>
                <a:cubicBezTo>
                  <a:pt x="2868" y="389"/>
                  <a:pt x="2868" y="389"/>
                  <a:pt x="2868" y="389"/>
                </a:cubicBezTo>
                <a:cubicBezTo>
                  <a:pt x="2789" y="468"/>
                  <a:pt x="2789" y="468"/>
                  <a:pt x="2789" y="468"/>
                </a:cubicBezTo>
                <a:cubicBezTo>
                  <a:pt x="2724" y="403"/>
                  <a:pt x="2724" y="403"/>
                  <a:pt x="2724" y="403"/>
                </a:cubicBezTo>
                <a:cubicBezTo>
                  <a:pt x="2803" y="324"/>
                  <a:pt x="2803" y="324"/>
                  <a:pt x="2803" y="324"/>
                </a:cubicBezTo>
                <a:cubicBezTo>
                  <a:pt x="2724" y="245"/>
                  <a:pt x="2724" y="245"/>
                  <a:pt x="2724" y="245"/>
                </a:cubicBezTo>
                <a:cubicBezTo>
                  <a:pt x="2789" y="180"/>
                  <a:pt x="2789" y="180"/>
                  <a:pt x="2789" y="180"/>
                </a:cubicBezTo>
                <a:cubicBezTo>
                  <a:pt x="2868" y="259"/>
                  <a:pt x="2868" y="259"/>
                  <a:pt x="2868" y="259"/>
                </a:cubicBezTo>
                <a:cubicBezTo>
                  <a:pt x="2947" y="180"/>
                  <a:pt x="2947" y="180"/>
                  <a:pt x="2947" y="180"/>
                </a:cubicBezTo>
                <a:lnTo>
                  <a:pt x="3012" y="245"/>
                </a:lnTo>
                <a:close/>
                <a:moveTo>
                  <a:pt x="2032" y="368"/>
                </a:moveTo>
                <a:cubicBezTo>
                  <a:pt x="2284" y="368"/>
                  <a:pt x="2284" y="368"/>
                  <a:pt x="2284" y="368"/>
                </a:cubicBezTo>
                <a:cubicBezTo>
                  <a:pt x="2284" y="460"/>
                  <a:pt x="2284" y="460"/>
                  <a:pt x="2284" y="460"/>
                </a:cubicBezTo>
                <a:cubicBezTo>
                  <a:pt x="2032" y="460"/>
                  <a:pt x="2032" y="460"/>
                  <a:pt x="2032" y="460"/>
                </a:cubicBezTo>
                <a:lnTo>
                  <a:pt x="2032" y="368"/>
                </a:lnTo>
                <a:close/>
                <a:moveTo>
                  <a:pt x="2352" y="460"/>
                </a:moveTo>
                <a:cubicBezTo>
                  <a:pt x="2652" y="460"/>
                  <a:pt x="2652" y="460"/>
                  <a:pt x="2652" y="460"/>
                </a:cubicBezTo>
                <a:cubicBezTo>
                  <a:pt x="2652" y="184"/>
                  <a:pt x="2652" y="184"/>
                  <a:pt x="2652" y="184"/>
                </a:cubicBezTo>
                <a:cubicBezTo>
                  <a:pt x="2352" y="184"/>
                  <a:pt x="2352" y="184"/>
                  <a:pt x="2352" y="184"/>
                </a:cubicBezTo>
                <a:lnTo>
                  <a:pt x="2352" y="460"/>
                </a:lnTo>
                <a:close/>
                <a:moveTo>
                  <a:pt x="2444" y="276"/>
                </a:moveTo>
                <a:cubicBezTo>
                  <a:pt x="2560" y="276"/>
                  <a:pt x="2560" y="276"/>
                  <a:pt x="2560" y="276"/>
                </a:cubicBezTo>
                <a:cubicBezTo>
                  <a:pt x="2560" y="368"/>
                  <a:pt x="2560" y="368"/>
                  <a:pt x="2560" y="368"/>
                </a:cubicBezTo>
                <a:cubicBezTo>
                  <a:pt x="2444" y="368"/>
                  <a:pt x="2444" y="368"/>
                  <a:pt x="2444" y="368"/>
                </a:cubicBezTo>
                <a:lnTo>
                  <a:pt x="2444" y="276"/>
                </a:lnTo>
                <a:close/>
                <a:moveTo>
                  <a:pt x="1575" y="2572"/>
                </a:moveTo>
                <a:cubicBezTo>
                  <a:pt x="1977" y="2572"/>
                  <a:pt x="2305" y="2243"/>
                  <a:pt x="2305" y="1839"/>
                </a:cubicBezTo>
                <a:cubicBezTo>
                  <a:pt x="2305" y="1723"/>
                  <a:pt x="2275" y="1608"/>
                  <a:pt x="2216" y="1497"/>
                </a:cubicBezTo>
                <a:cubicBezTo>
                  <a:pt x="2194" y="1456"/>
                  <a:pt x="2194" y="1456"/>
                  <a:pt x="2194" y="1456"/>
                </a:cubicBezTo>
                <a:cubicBezTo>
                  <a:pt x="1568" y="1802"/>
                  <a:pt x="1568" y="1802"/>
                  <a:pt x="1568" y="1802"/>
                </a:cubicBezTo>
                <a:cubicBezTo>
                  <a:pt x="1568" y="1105"/>
                  <a:pt x="1568" y="1105"/>
                  <a:pt x="1568" y="1105"/>
                </a:cubicBezTo>
                <a:cubicBezTo>
                  <a:pt x="1520" y="1107"/>
                  <a:pt x="1520" y="1107"/>
                  <a:pt x="1520" y="1107"/>
                </a:cubicBezTo>
                <a:cubicBezTo>
                  <a:pt x="1129" y="1123"/>
                  <a:pt x="834" y="1438"/>
                  <a:pt x="834" y="1839"/>
                </a:cubicBezTo>
                <a:cubicBezTo>
                  <a:pt x="834" y="2243"/>
                  <a:pt x="1167" y="2572"/>
                  <a:pt x="1575" y="2572"/>
                </a:cubicBezTo>
                <a:close/>
                <a:moveTo>
                  <a:pt x="1476" y="1203"/>
                </a:moveTo>
                <a:cubicBezTo>
                  <a:pt x="1476" y="1959"/>
                  <a:pt x="1476" y="1959"/>
                  <a:pt x="1476" y="1959"/>
                </a:cubicBezTo>
                <a:cubicBezTo>
                  <a:pt x="2155" y="1583"/>
                  <a:pt x="2155" y="1583"/>
                  <a:pt x="2155" y="1583"/>
                </a:cubicBezTo>
                <a:cubicBezTo>
                  <a:pt x="2193" y="1667"/>
                  <a:pt x="2212" y="1753"/>
                  <a:pt x="2212" y="1839"/>
                </a:cubicBezTo>
                <a:cubicBezTo>
                  <a:pt x="2212" y="2193"/>
                  <a:pt x="1926" y="2480"/>
                  <a:pt x="1575" y="2480"/>
                </a:cubicBezTo>
                <a:cubicBezTo>
                  <a:pt x="1217" y="2480"/>
                  <a:pt x="926" y="2193"/>
                  <a:pt x="926" y="1839"/>
                </a:cubicBezTo>
                <a:cubicBezTo>
                  <a:pt x="926" y="1505"/>
                  <a:pt x="1160" y="1239"/>
                  <a:pt x="1476" y="1203"/>
                </a:cubicBezTo>
                <a:close/>
                <a:moveTo>
                  <a:pt x="2420" y="1177"/>
                </a:moveTo>
                <a:cubicBezTo>
                  <a:pt x="2296" y="933"/>
                  <a:pt x="2035" y="775"/>
                  <a:pt x="1754" y="775"/>
                </a:cubicBezTo>
                <a:cubicBezTo>
                  <a:pt x="1743" y="775"/>
                  <a:pt x="1706" y="776"/>
                  <a:pt x="1706" y="776"/>
                </a:cubicBezTo>
                <a:cubicBezTo>
                  <a:pt x="1660" y="777"/>
                  <a:pt x="1660" y="777"/>
                  <a:pt x="1660" y="777"/>
                </a:cubicBezTo>
                <a:cubicBezTo>
                  <a:pt x="1660" y="1647"/>
                  <a:pt x="1660" y="1647"/>
                  <a:pt x="1660" y="1647"/>
                </a:cubicBezTo>
                <a:cubicBezTo>
                  <a:pt x="2439" y="1217"/>
                  <a:pt x="2439" y="1217"/>
                  <a:pt x="2439" y="1217"/>
                </a:cubicBezTo>
                <a:lnTo>
                  <a:pt x="2420" y="1177"/>
                </a:lnTo>
                <a:close/>
                <a:moveTo>
                  <a:pt x="1752" y="1491"/>
                </a:moveTo>
                <a:cubicBezTo>
                  <a:pt x="1752" y="876"/>
                  <a:pt x="1752" y="876"/>
                  <a:pt x="1752" y="876"/>
                </a:cubicBezTo>
                <a:cubicBezTo>
                  <a:pt x="1752" y="876"/>
                  <a:pt x="1754" y="876"/>
                  <a:pt x="1754" y="876"/>
                </a:cubicBezTo>
                <a:cubicBezTo>
                  <a:pt x="1985" y="876"/>
                  <a:pt x="2200" y="993"/>
                  <a:pt x="2315" y="1184"/>
                </a:cubicBezTo>
                <a:lnTo>
                  <a:pt x="1752" y="14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useBgFill="1">
        <p:nvSpPr>
          <p:cNvPr id="3" name="Rectangle 2"/>
          <p:cNvSpPr/>
          <p:nvPr/>
        </p:nvSpPr>
        <p:spPr bwMode="auto">
          <a:xfrm>
            <a:off x="6347327" y="2324657"/>
            <a:ext cx="7859320" cy="203931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6399043" y="2813982"/>
            <a:ext cx="2481419" cy="1375872"/>
          </a:xfrm>
          <a:prstGeom prst="rect">
            <a:avLst/>
          </a:prstGeom>
          <a:noFill/>
        </p:spPr>
        <p:txBody>
          <a:bodyPr wrap="square" lIns="179285" tIns="143428" rIns="179285" bIns="143428" rtlCol="0">
            <a:spAutoFit/>
          </a:bodyPr>
          <a:lstStyle/>
          <a:p>
            <a:pPr defTabSz="896386">
              <a:lnSpc>
                <a:spcPct val="90000"/>
              </a:lnSpc>
              <a:spcAft>
                <a:spcPts val="588"/>
              </a:spcAft>
            </a:pPr>
            <a:r>
              <a:rPr lang="en-US" sz="3823" kern="0" spc="-49" dirty="0">
                <a:gradFill>
                  <a:gsLst>
                    <a:gs pos="2917">
                      <a:srgbClr val="FFFFFF"/>
                    </a:gs>
                    <a:gs pos="30000">
                      <a:srgbClr val="FFFFFF"/>
                    </a:gs>
                  </a:gsLst>
                  <a:lin ang="5400000" scaled="0"/>
                </a:gradFill>
                <a:latin typeface="Segoe UI Light"/>
              </a:rPr>
              <a:t>Intelligent </a:t>
            </a:r>
            <a:br>
              <a:rPr lang="en-US" sz="3823" kern="0" spc="-49" dirty="0">
                <a:gradFill>
                  <a:gsLst>
                    <a:gs pos="2917">
                      <a:srgbClr val="FFFFFF"/>
                    </a:gs>
                    <a:gs pos="30000">
                      <a:srgbClr val="FFFFFF"/>
                    </a:gs>
                  </a:gsLst>
                  <a:lin ang="5400000" scaled="0"/>
                </a:gradFill>
                <a:latin typeface="Segoe UI Light"/>
              </a:rPr>
            </a:br>
            <a:r>
              <a:rPr lang="en-US" sz="3823" kern="0" spc="-49" dirty="0">
                <a:gradFill>
                  <a:gsLst>
                    <a:gs pos="2917">
                      <a:srgbClr val="FFFFFF"/>
                    </a:gs>
                    <a:gs pos="30000">
                      <a:srgbClr val="FFFFFF"/>
                    </a:gs>
                  </a:gsLst>
                  <a:lin ang="5400000" scaled="0"/>
                </a:gradFill>
                <a:latin typeface="Segoe UI Light"/>
              </a:rPr>
              <a:t>action</a:t>
            </a:r>
          </a:p>
        </p:txBody>
      </p:sp>
      <p:sp>
        <p:nvSpPr>
          <p:cNvPr id="25" name="Freeform 21"/>
          <p:cNvSpPr>
            <a:spLocks/>
          </p:cNvSpPr>
          <p:nvPr/>
        </p:nvSpPr>
        <p:spPr bwMode="auto">
          <a:xfrm>
            <a:off x="13208965" y="3058112"/>
            <a:ext cx="870560" cy="851600"/>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useBgFill="1">
        <p:nvSpPr>
          <p:cNvPr id="9" name="DELAY"/>
          <p:cNvSpPr/>
          <p:nvPr/>
        </p:nvSpPr>
        <p:spPr bwMode="auto">
          <a:xfrm>
            <a:off x="12192000" y="-817989"/>
            <a:ext cx="818476" cy="81847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5"/>
          <p:cNvSpPr>
            <a:spLocks noEditPoints="1"/>
          </p:cNvSpPr>
          <p:nvPr/>
        </p:nvSpPr>
        <p:spPr bwMode="auto">
          <a:xfrm>
            <a:off x="5415115" y="3340651"/>
            <a:ext cx="932212" cy="278621"/>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FFFFFF"/>
              </a:solidFill>
            </a:endParaRPr>
          </a:p>
        </p:txBody>
      </p:sp>
      <p:sp>
        <p:nvSpPr>
          <p:cNvPr id="28" name="TextBox 27"/>
          <p:cNvSpPr txBox="1"/>
          <p:nvPr/>
        </p:nvSpPr>
        <p:spPr>
          <a:xfrm>
            <a:off x="7819915"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kern="0" dirty="0">
                <a:gradFill>
                  <a:gsLst>
                    <a:gs pos="2917">
                      <a:srgbClr val="FFFFFF"/>
                    </a:gs>
                    <a:gs pos="30000">
                      <a:srgbClr val="FFFFFF"/>
                    </a:gs>
                  </a:gsLst>
                  <a:lin ang="5400000" scaled="0"/>
                </a:gradFill>
              </a:rPr>
              <a:t>happen?</a:t>
            </a:r>
          </a:p>
        </p:txBody>
      </p:sp>
      <p:sp>
        <p:nvSpPr>
          <p:cNvPr id="29" name="TextBox 28"/>
          <p:cNvSpPr txBox="1"/>
          <p:nvPr/>
        </p:nvSpPr>
        <p:spPr>
          <a:xfrm>
            <a:off x="9747442"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kern="0" dirty="0">
                <a:gradFill>
                  <a:gsLst>
                    <a:gs pos="2917">
                      <a:srgbClr val="FFFFFF"/>
                    </a:gs>
                    <a:gs pos="30000">
                      <a:srgbClr val="FFFFFF"/>
                    </a:gs>
                  </a:gsLst>
                  <a:lin ang="5400000" scaled="0"/>
                </a:gradFill>
              </a:rPr>
              <a:t>happen?</a:t>
            </a:r>
          </a:p>
        </p:txBody>
      </p:sp>
      <p:sp>
        <p:nvSpPr>
          <p:cNvPr id="30" name="TextBox 29"/>
          <p:cNvSpPr txBox="1"/>
          <p:nvPr/>
        </p:nvSpPr>
        <p:spPr>
          <a:xfrm>
            <a:off x="11623744"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kern="0" dirty="0">
                <a:gradFill>
                  <a:gsLst>
                    <a:gs pos="2917">
                      <a:srgbClr val="FFFFFF"/>
                    </a:gs>
                    <a:gs pos="30000">
                      <a:srgbClr val="FFFFFF"/>
                    </a:gs>
                  </a:gsLst>
                  <a:lin ang="5400000" scaled="0"/>
                </a:gradFill>
              </a:rPr>
              <a:t> should I do?</a:t>
            </a:r>
          </a:p>
        </p:txBody>
      </p:sp>
      <p:sp>
        <p:nvSpPr>
          <p:cNvPr id="31" name="TextBox 30"/>
          <p:cNvSpPr txBox="1"/>
          <p:nvPr/>
        </p:nvSpPr>
        <p:spPr>
          <a:xfrm>
            <a:off x="5956419" y="4363967"/>
            <a:ext cx="2192447" cy="506901"/>
          </a:xfrm>
          <a:prstGeom prst="rect">
            <a:avLst/>
          </a:prstGeom>
          <a:noFill/>
        </p:spPr>
        <p:txBody>
          <a:bodyPr wrap="square" lIns="179285" tIns="143428" rIns="179285" bIns="143428" rtlCol="0">
            <a:spAutoFit/>
          </a:bodyPr>
          <a:lstStyle/>
          <a:p>
            <a:pPr algn="ctr" defTabSz="896386">
              <a:lnSpc>
                <a:spcPct val="90000"/>
              </a:lnSpc>
              <a:spcAft>
                <a:spcPts val="588"/>
              </a:spcAft>
            </a:pPr>
            <a:r>
              <a:rPr lang="en-US" sz="1568"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kern="0" dirty="0">
                <a:gradFill>
                  <a:gsLst>
                    <a:gs pos="2917">
                      <a:srgbClr val="FFFFFF"/>
                    </a:gs>
                    <a:gs pos="30000">
                      <a:srgbClr val="FFFFFF"/>
                    </a:gs>
                  </a:gsLst>
                  <a:lin ang="5400000" scaled="0"/>
                </a:gradFill>
              </a:rPr>
              <a:t> happened?</a:t>
            </a:r>
          </a:p>
        </p:txBody>
      </p:sp>
    </p:spTree>
    <p:extLst>
      <p:ext uri="{BB962C8B-B14F-4D97-AF65-F5344CB8AC3E}">
        <p14:creationId xmlns:p14="http://schemas.microsoft.com/office/powerpoint/2010/main" val="2497196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6" presetClass="emph" presetSubtype="0" accel="100000" autoRev="1" fill="hold" grpId="1" nodeType="withEffect">
                                  <p:stCondLst>
                                    <p:cond delay="0"/>
                                  </p:stCondLst>
                                  <p:childTnLst>
                                    <p:animScale>
                                      <p:cBhvr>
                                        <p:cTn id="9" dur="750" fill="hold"/>
                                        <p:tgtEl>
                                          <p:spTgt spid="14"/>
                                        </p:tgtEl>
                                      </p:cBhvr>
                                      <p:by x="80000" y="80000"/>
                                    </p:animScale>
                                  </p:childTnLst>
                                </p:cTn>
                              </p:par>
                              <p:par>
                                <p:cTn id="10" presetID="10" presetClass="entr" presetSubtype="0" fill="hold" nodeType="withEffect">
                                  <p:stCondLst>
                                    <p:cond delay="15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10" presetClass="entr" presetSubtype="0" fill="hold" grpId="0" nodeType="withEffect">
                                  <p:stCondLst>
                                    <p:cond delay="155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250"/>
                                        <p:tgtEl>
                                          <p:spTgt spid="27"/>
                                        </p:tgtEl>
                                      </p:cBhvr>
                                    </p:animEffect>
                                  </p:childTnLst>
                                </p:cTn>
                              </p:par>
                              <p:par>
                                <p:cTn id="16" presetID="35" presetClass="path" presetSubtype="0" decel="100000" fill="hold" grpId="1" nodeType="withEffect">
                                  <p:stCondLst>
                                    <p:cond delay="800"/>
                                  </p:stCondLst>
                                  <p:childTnLst>
                                    <p:animMotion origin="layout" path="M 1.87133E-6 3.25011E-6 L -0.04685 3.25011E-6 " pathEditMode="relative" rAng="0" ptsTypes="AA">
                                      <p:cBhvr>
                                        <p:cTn id="17" dur="1500" spd="-100000" fill="hold"/>
                                        <p:tgtEl>
                                          <p:spTgt spid="27"/>
                                        </p:tgtEl>
                                        <p:attrNameLst>
                                          <p:attrName>ppt_x</p:attrName>
                                          <p:attrName>ppt_y</p:attrName>
                                        </p:attrNameLst>
                                      </p:cBhvr>
                                      <p:rCtr x="-2349" y="0"/>
                                    </p:animMotion>
                                  </p:childTnLst>
                                </p:cTn>
                              </p:par>
                              <p:par>
                                <p:cTn id="18" presetID="35" presetClass="path" presetSubtype="0" decel="100000" fill="hold" nodeType="withEffect">
                                  <p:stCondLst>
                                    <p:cond delay="800"/>
                                  </p:stCondLst>
                                  <p:childTnLst>
                                    <p:animMotion origin="layout" path="M 1.87133E-6 3.25011E-6 L -0.04685 3.25011E-6 " pathEditMode="relative" rAng="0" ptsTypes="AA">
                                      <p:cBhvr>
                                        <p:cTn id="19" dur="1500" spd="-100000" fill="hold"/>
                                        <p:tgtEl>
                                          <p:spTgt spid="5"/>
                                        </p:tgtEl>
                                        <p:attrNameLst>
                                          <p:attrName>ppt_x</p:attrName>
                                          <p:attrName>ppt_y</p:attrName>
                                        </p:attrNameLst>
                                      </p:cBhvr>
                                      <p:rCtr x="-2349" y="0"/>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6" presetClass="emph" presetSubtype="0" accel="100000" autoRev="1" fill="hold" nodeType="withEffect">
                                  <p:stCondLst>
                                    <p:cond delay="100"/>
                                  </p:stCondLst>
                                  <p:childTnLst>
                                    <p:animScale>
                                      <p:cBhvr>
                                        <p:cTn id="24" dur="750" fill="hold"/>
                                        <p:tgtEl>
                                          <p:spTgt spid="16"/>
                                        </p:tgtEl>
                                      </p:cBhvr>
                                      <p:by x="80000" y="80000"/>
                                    </p:animScale>
                                  </p:childTnLst>
                                </p:cTn>
                              </p:par>
                              <p:par>
                                <p:cTn id="25" presetID="10" presetClass="entr" presetSubtype="0" fill="hold" grpId="0" nodeType="withEffect">
                                  <p:stCondLst>
                                    <p:cond delay="9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50"/>
                                        <p:tgtEl>
                                          <p:spTgt spid="13"/>
                                        </p:tgtEl>
                                      </p:cBhvr>
                                    </p:animEffect>
                                  </p:childTnLst>
                                </p:cTn>
                              </p:par>
                              <p:par>
                                <p:cTn id="28" presetID="6" presetClass="emph" presetSubtype="0" accel="100000" autoRev="1" fill="hold" grpId="1" nodeType="withEffect">
                                  <p:stCondLst>
                                    <p:cond delay="200"/>
                                  </p:stCondLst>
                                  <p:childTnLst>
                                    <p:animScale>
                                      <p:cBhvr>
                                        <p:cTn id="29" dur="750" fill="hold"/>
                                        <p:tgtEl>
                                          <p:spTgt spid="13"/>
                                        </p:tgtEl>
                                      </p:cBhvr>
                                      <p:by x="80000" y="80000"/>
                                    </p:animScale>
                                  </p:childTnLst>
                                </p:cTn>
                              </p:par>
                              <p:par>
                                <p:cTn id="30" presetID="10" presetClass="entr" presetSubtype="0" fill="hold" grpId="0" nodeType="withEffect">
                                  <p:stCondLst>
                                    <p:cond delay="105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6" presetClass="emph" presetSubtype="0" accel="100000" autoRev="1" fill="hold" grpId="1" nodeType="withEffect">
                                  <p:stCondLst>
                                    <p:cond delay="300"/>
                                  </p:stCondLst>
                                  <p:childTnLst>
                                    <p:animScale>
                                      <p:cBhvr>
                                        <p:cTn id="34" dur="750" fill="hold"/>
                                        <p:tgtEl>
                                          <p:spTgt spid="15"/>
                                        </p:tgtEl>
                                      </p:cBhvr>
                                      <p:by x="80000" y="80000"/>
                                    </p:animScale>
                                  </p:childTnLst>
                                </p:cTn>
                              </p:par>
                              <p:par>
                                <p:cTn id="35" presetID="10" presetClass="entr" presetSubtype="0" fill="hold" grpId="0" nodeType="withEffect">
                                  <p:stCondLst>
                                    <p:cond delay="115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6" presetClass="emph" presetSubtype="0" accel="100000" autoRev="1" fill="hold" grpId="1" nodeType="withEffect">
                                  <p:stCondLst>
                                    <p:cond delay="500"/>
                                  </p:stCondLst>
                                  <p:childTnLst>
                                    <p:animScale>
                                      <p:cBhvr>
                                        <p:cTn id="39" dur="750" fill="hold"/>
                                        <p:tgtEl>
                                          <p:spTgt spid="8"/>
                                        </p:tgtEl>
                                      </p:cBhvr>
                                      <p:by x="80000" y="80000"/>
                                    </p:animScale>
                                  </p:childTnLst>
                                </p:cTn>
                              </p:par>
                              <p:par>
                                <p:cTn id="40" presetID="35" presetClass="path" presetSubtype="0" decel="100000" fill="hold" grpId="0" nodeType="withEffect">
                                  <p:stCondLst>
                                    <p:cond delay="800"/>
                                  </p:stCondLst>
                                  <p:childTnLst>
                                    <p:animMotion origin="layout" path="M 1.87133E-6 3.25011E-6 L -0.04685 3.25011E-6 " pathEditMode="relative" rAng="0" ptsTypes="AA">
                                      <p:cBhvr>
                                        <p:cTn id="41" dur="1500" spd="-100000" fill="hold"/>
                                        <p:tgtEl>
                                          <p:spTgt spid="3"/>
                                        </p:tgtEl>
                                        <p:attrNameLst>
                                          <p:attrName>ppt_x</p:attrName>
                                          <p:attrName>ppt_y</p:attrName>
                                        </p:attrNameLst>
                                      </p:cBhvr>
                                      <p:rCtr x="-2349" y="0"/>
                                    </p:animMotion>
                                  </p:childTnLst>
                                </p:cTn>
                              </p:par>
                              <p:par>
                                <p:cTn id="42" presetID="10" presetClass="entr" presetSubtype="0" fill="hold" grpId="0" nodeType="withEffect">
                                  <p:stCondLst>
                                    <p:cond delay="16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par>
                                <p:cTn id="45" presetID="35" presetClass="path" presetSubtype="0" decel="100000" fill="hold" grpId="1" nodeType="withEffect">
                                  <p:stCondLst>
                                    <p:cond delay="900"/>
                                  </p:stCondLst>
                                  <p:childTnLst>
                                    <p:animMotion origin="layout" path="M 2.47894E-6 2.7281E-6 L -0.04685 2.7281E-6 " pathEditMode="relative" rAng="0" ptsTypes="AA">
                                      <p:cBhvr>
                                        <p:cTn id="46" dur="1400" spd="-100000" fill="hold"/>
                                        <p:tgtEl>
                                          <p:spTgt spid="2"/>
                                        </p:tgtEl>
                                        <p:attrNameLst>
                                          <p:attrName>ppt_x</p:attrName>
                                          <p:attrName>ppt_y</p:attrName>
                                        </p:attrNameLst>
                                      </p:cBhvr>
                                      <p:rCtr x="-2349" y="0"/>
                                    </p:animMotion>
                                  </p:childTnLst>
                                </p:cTn>
                              </p:par>
                              <p:par>
                                <p:cTn id="47" presetID="1" presetClass="entr" presetSubtype="0" fill="hold" grpId="0" nodeType="withEffect">
                                  <p:stCondLst>
                                    <p:cond delay="75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par>
                                <p:cTn id="54" presetID="6" presetClass="emph" presetSubtype="0" accel="100000" autoRev="1" fill="hold" grpId="1" nodeType="withEffect">
                                  <p:stCondLst>
                                    <p:cond delay="0"/>
                                  </p:stCondLst>
                                  <p:childTnLst>
                                    <p:animScale>
                                      <p:cBhvr>
                                        <p:cTn id="55" dur="750" fill="hold"/>
                                        <p:tgtEl>
                                          <p:spTgt spid="21"/>
                                        </p:tgtEl>
                                      </p:cBhvr>
                                      <p:by x="80000" y="80000"/>
                                    </p:animScale>
                                  </p:childTnLst>
                                </p:cTn>
                              </p:par>
                              <p:par>
                                <p:cTn id="56" presetID="10" presetClass="entr" presetSubtype="0" fill="hold" grpId="0" nodeType="withEffect">
                                  <p:stCondLst>
                                    <p:cond delay="100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250"/>
                                        <p:tgtEl>
                                          <p:spTgt spid="24"/>
                                        </p:tgtEl>
                                      </p:cBhvr>
                                    </p:animEffect>
                                  </p:childTnLst>
                                </p:cTn>
                              </p:par>
                              <p:par>
                                <p:cTn id="59" presetID="6" presetClass="emph" presetSubtype="0" accel="100000" autoRev="1" fill="hold" grpId="1" nodeType="withEffect">
                                  <p:stCondLst>
                                    <p:cond delay="250"/>
                                  </p:stCondLst>
                                  <p:childTnLst>
                                    <p:animScale>
                                      <p:cBhvr>
                                        <p:cTn id="60" dur="750" fill="hold"/>
                                        <p:tgtEl>
                                          <p:spTgt spid="24"/>
                                        </p:tgtEl>
                                      </p:cBhvr>
                                      <p:by x="80000" y="80000"/>
                                    </p:animScale>
                                  </p:childTnLst>
                                </p:cTn>
                              </p:par>
                              <p:par>
                                <p:cTn id="61" presetID="10" presetClass="entr" presetSubtype="0" fill="hold" grpId="0" nodeType="withEffect">
                                  <p:stCondLst>
                                    <p:cond delay="125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childTnLst>
                                </p:cTn>
                              </p:par>
                              <p:par>
                                <p:cTn id="64" presetID="6" presetClass="emph" presetSubtype="0" accel="100000" autoRev="1" fill="hold" grpId="1" nodeType="withEffect">
                                  <p:stCondLst>
                                    <p:cond delay="500"/>
                                  </p:stCondLst>
                                  <p:childTnLst>
                                    <p:animScale>
                                      <p:cBhvr>
                                        <p:cTn id="65" dur="750" fill="hold"/>
                                        <p:tgtEl>
                                          <p:spTgt spid="23"/>
                                        </p:tgtEl>
                                      </p:cBhvr>
                                      <p:by x="80000" y="80000"/>
                                    </p:animScale>
                                  </p:childTnLst>
                                </p:cTn>
                              </p:par>
                              <p:par>
                                <p:cTn id="66" presetID="10" presetClass="entr" presetSubtype="0" fill="hold" grpId="0" nodeType="withEffect">
                                  <p:stCondLst>
                                    <p:cond delay="150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250"/>
                                        <p:tgtEl>
                                          <p:spTgt spid="22"/>
                                        </p:tgtEl>
                                      </p:cBhvr>
                                    </p:animEffect>
                                  </p:childTnLst>
                                </p:cTn>
                              </p:par>
                              <p:par>
                                <p:cTn id="69" presetID="6" presetClass="emph" presetSubtype="0" accel="100000" autoRev="1" fill="hold" grpId="1" nodeType="withEffect">
                                  <p:stCondLst>
                                    <p:cond delay="750"/>
                                  </p:stCondLst>
                                  <p:childTnLst>
                                    <p:animScale>
                                      <p:cBhvr>
                                        <p:cTn id="70" dur="750" fill="hold"/>
                                        <p:tgtEl>
                                          <p:spTgt spid="22"/>
                                        </p:tgtEl>
                                      </p:cBhvr>
                                      <p:by x="80000" y="80000"/>
                                    </p:animScale>
                                  </p:childTnLst>
                                </p:cTn>
                              </p:par>
                              <p:par>
                                <p:cTn id="71" presetID="10" presetClass="entr" presetSubtype="0" fill="hold" grpId="0" nodeType="withEffect">
                                  <p:stCondLst>
                                    <p:cond delay="185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250"/>
                                        <p:tgtEl>
                                          <p:spTgt spid="25"/>
                                        </p:tgtEl>
                                      </p:cBhvr>
                                    </p:animEffect>
                                  </p:childTnLst>
                                </p:cTn>
                              </p:par>
                              <p:par>
                                <p:cTn id="74" presetID="6" presetClass="emph" presetSubtype="0" accel="100000" autoRev="1" fill="hold" grpId="1" nodeType="withEffect">
                                  <p:stCondLst>
                                    <p:cond delay="1000"/>
                                  </p:stCondLst>
                                  <p:childTnLst>
                                    <p:animScale>
                                      <p:cBhvr>
                                        <p:cTn id="75" dur="750" fill="hold"/>
                                        <p:tgtEl>
                                          <p:spTgt spid="25"/>
                                        </p:tgtEl>
                                      </p:cBhvr>
                                      <p:by x="80000" y="80000"/>
                                    </p:animScale>
                                  </p:childTnLst>
                                </p:cTn>
                              </p:par>
                              <p:par>
                                <p:cTn id="76" presetID="42" presetClass="path" presetSubtype="0" accel="10000" decel="90000" fill="hold" grpId="2" nodeType="withEffect">
                                  <p:stCondLst>
                                    <p:cond delay="500"/>
                                  </p:stCondLst>
                                  <p:childTnLst>
                                    <p:animMotion origin="layout" path="M -1.12841E-6 -6.7635E-7 L -0.35333 -6.7635E-7 " pathEditMode="relative" rAng="0" ptsTypes="AA">
                                      <p:cBhvr>
                                        <p:cTn id="77" dur="2000" fill="hold"/>
                                        <p:tgtEl>
                                          <p:spTgt spid="25"/>
                                        </p:tgtEl>
                                        <p:attrNameLst>
                                          <p:attrName>ppt_x</p:attrName>
                                          <p:attrName>ppt_y</p:attrName>
                                        </p:attrNameLst>
                                      </p:cBhvr>
                                      <p:rCtr x="-17667" y="0"/>
                                    </p:animMotion>
                                  </p:childTnLst>
                                </p:cTn>
                              </p:par>
                              <p:par>
                                <p:cTn id="78" presetID="42" presetClass="path" presetSubtype="0" accel="10000" decel="90000" fill="hold" grpId="2" nodeType="withEffect">
                                  <p:stCondLst>
                                    <p:cond delay="500"/>
                                  </p:stCondLst>
                                  <p:childTnLst>
                                    <p:animMotion origin="layout" path="M -1.12841E-6 -6.7635E-7 L -0.35333 -6.7635E-7 " pathEditMode="relative" rAng="0" ptsTypes="AA">
                                      <p:cBhvr>
                                        <p:cTn id="79" dur="2000" fill="hold"/>
                                        <p:tgtEl>
                                          <p:spTgt spid="22"/>
                                        </p:tgtEl>
                                        <p:attrNameLst>
                                          <p:attrName>ppt_x</p:attrName>
                                          <p:attrName>ppt_y</p:attrName>
                                        </p:attrNameLst>
                                      </p:cBhvr>
                                      <p:rCtr x="-17667" y="0"/>
                                    </p:animMotion>
                                  </p:childTnLst>
                                </p:cTn>
                              </p:par>
                              <p:par>
                                <p:cTn id="80" presetID="42" presetClass="path" presetSubtype="0" accel="10000" decel="90000" fill="hold" grpId="2" nodeType="withEffect">
                                  <p:stCondLst>
                                    <p:cond delay="500"/>
                                  </p:stCondLst>
                                  <p:childTnLst>
                                    <p:animMotion origin="layout" path="M -2.24917E-6 3.85837E-7 L -0.35333 -1.14389E-6 " pathEditMode="relative" rAng="0" ptsTypes="AA">
                                      <p:cBhvr>
                                        <p:cTn id="81" dur="2000" fill="hold"/>
                                        <p:tgtEl>
                                          <p:spTgt spid="23"/>
                                        </p:tgtEl>
                                        <p:attrNameLst>
                                          <p:attrName>ppt_x</p:attrName>
                                          <p:attrName>ppt_y</p:attrName>
                                        </p:attrNameLst>
                                      </p:cBhvr>
                                      <p:rCtr x="-16748" y="-1089"/>
                                    </p:animMotion>
                                  </p:childTnLst>
                                </p:cTn>
                              </p:par>
                              <p:par>
                                <p:cTn id="82" presetID="42" presetClass="path" presetSubtype="0" accel="10000" decel="90000" fill="hold" grpId="2" nodeType="withEffect">
                                  <p:stCondLst>
                                    <p:cond delay="500"/>
                                  </p:stCondLst>
                                  <p:childTnLst>
                                    <p:animMotion origin="layout" path="M -2.24917E-6 3.85837E-7 L -0.35333 -1.14389E-6 " pathEditMode="relative" rAng="0" ptsTypes="AA">
                                      <p:cBhvr>
                                        <p:cTn id="83" dur="2000" fill="hold"/>
                                        <p:tgtEl>
                                          <p:spTgt spid="24"/>
                                        </p:tgtEl>
                                        <p:attrNameLst>
                                          <p:attrName>ppt_x</p:attrName>
                                          <p:attrName>ppt_y</p:attrName>
                                        </p:attrNameLst>
                                      </p:cBhvr>
                                      <p:rCtr x="-16748" y="-1089"/>
                                    </p:animMotion>
                                  </p:childTnLst>
                                </p:cTn>
                              </p:par>
                              <p:par>
                                <p:cTn id="84" presetID="42" presetClass="path" presetSubtype="0" accel="10000" decel="90000" fill="hold" grpId="2" nodeType="withEffect">
                                  <p:stCondLst>
                                    <p:cond delay="500"/>
                                  </p:stCondLst>
                                  <p:childTnLst>
                                    <p:animMotion origin="layout" path="M -2.24917E-6 3.85837E-7 L -0.35333 -1.14389E-6 " pathEditMode="relative" rAng="0" ptsTypes="AA">
                                      <p:cBhvr>
                                        <p:cTn id="85" dur="2000" fill="hold"/>
                                        <p:tgtEl>
                                          <p:spTgt spid="21"/>
                                        </p:tgtEl>
                                        <p:attrNameLst>
                                          <p:attrName>ppt_x</p:attrName>
                                          <p:attrName>ppt_y</p:attrName>
                                        </p:attrNameLst>
                                      </p:cBhvr>
                                      <p:rCtr x="-16748" y="-1089"/>
                                    </p:animMotion>
                                  </p:childTnLst>
                                </p:cTn>
                              </p:par>
                              <p:par>
                                <p:cTn id="86" presetID="42" presetClass="path" presetSubtype="0" accel="10000" decel="90000" fill="hold" grpId="2" nodeType="withEffect">
                                  <p:stCondLst>
                                    <p:cond delay="500"/>
                                  </p:stCondLst>
                                  <p:childTnLst>
                                    <p:animMotion origin="layout" path="M 2.47894E-6 2.7281E-6 L 0.28108 2.7281E-6 " pathEditMode="relative" rAng="0" ptsTypes="AA">
                                      <p:cBhvr>
                                        <p:cTn id="87" dur="2000" fill="hold"/>
                                        <p:tgtEl>
                                          <p:spTgt spid="2"/>
                                        </p:tgtEl>
                                        <p:attrNameLst>
                                          <p:attrName>ppt_x</p:attrName>
                                          <p:attrName>ppt_y</p:attrName>
                                        </p:attrNameLst>
                                      </p:cBhvr>
                                      <p:rCtr x="14054" y="0"/>
                                    </p:animMotion>
                                  </p:childTnLst>
                                </p:cTn>
                              </p:par>
                              <p:par>
                                <p:cTn id="88" presetID="42" presetClass="path" presetSubtype="0" accel="10000" decel="90000" fill="hold" grpId="1" nodeType="withEffect">
                                  <p:stCondLst>
                                    <p:cond delay="500"/>
                                  </p:stCondLst>
                                  <p:childTnLst>
                                    <p:animMotion origin="layout" path="M -4.43707E-6 2.97776E-6 L 0.28326 2.97776E-6 " pathEditMode="relative" rAng="0" ptsTypes="AA">
                                      <p:cBhvr>
                                        <p:cTn id="89" dur="2000" fill="hold"/>
                                        <p:tgtEl>
                                          <p:spTgt spid="3"/>
                                        </p:tgtEl>
                                        <p:attrNameLst>
                                          <p:attrName>ppt_x</p:attrName>
                                          <p:attrName>ppt_y</p:attrName>
                                        </p:attrNameLst>
                                      </p:cBhvr>
                                      <p:rCtr x="14156" y="0"/>
                                    </p:animMotion>
                                  </p:childTnLst>
                                </p:cTn>
                              </p:par>
                              <p:par>
                                <p:cTn id="90" presetID="42" presetClass="path" presetSubtype="0" accel="10000" decel="90000" fill="hold" grpId="2" nodeType="withEffect">
                                  <p:stCondLst>
                                    <p:cond delay="500"/>
                                  </p:stCondLst>
                                  <p:childTnLst>
                                    <p:animMotion origin="layout" path="M -2.24917E-6 3.85837E-7 L -0.35333 -1.14389E-6 " pathEditMode="relative" rAng="0" ptsTypes="AA">
                                      <p:cBhvr>
                                        <p:cTn id="91" dur="2000" fill="hold"/>
                                        <p:tgtEl>
                                          <p:spTgt spid="8"/>
                                        </p:tgtEl>
                                        <p:attrNameLst>
                                          <p:attrName>ppt_x</p:attrName>
                                          <p:attrName>ppt_y</p:attrName>
                                        </p:attrNameLst>
                                      </p:cBhvr>
                                      <p:rCtr x="-16748" y="-1089"/>
                                    </p:animMotion>
                                  </p:childTnLst>
                                </p:cTn>
                              </p:par>
                              <p:par>
                                <p:cTn id="92" presetID="42" presetClass="path" presetSubtype="0" accel="10000" decel="90000" fill="hold" nodeType="withEffect">
                                  <p:stCondLst>
                                    <p:cond delay="500"/>
                                  </p:stCondLst>
                                  <p:childTnLst>
                                    <p:animMotion origin="layout" path="M 1.87133E-6 3.25011E-6 L -0.35333 3.25011E-6 " pathEditMode="relative" rAng="0" ptsTypes="AA">
                                      <p:cBhvr>
                                        <p:cTn id="93" dur="2000" fill="hold"/>
                                        <p:tgtEl>
                                          <p:spTgt spid="5"/>
                                        </p:tgtEl>
                                        <p:attrNameLst>
                                          <p:attrName>ppt_x</p:attrName>
                                          <p:attrName>ppt_y</p:attrName>
                                        </p:attrNameLst>
                                      </p:cBhvr>
                                      <p:rCtr x="-17667" y="0"/>
                                    </p:animMotion>
                                  </p:childTnLst>
                                </p:cTn>
                              </p:par>
                              <p:par>
                                <p:cTn id="94" presetID="42" presetClass="path" presetSubtype="0" accel="10000" decel="90000" fill="hold" grpId="2" nodeType="withEffect">
                                  <p:stCondLst>
                                    <p:cond delay="500"/>
                                  </p:stCondLst>
                                  <p:childTnLst>
                                    <p:animMotion origin="layout" path="M -2.24917E-6 3.85837E-7 L -0.35333 -1.14389E-6 " pathEditMode="relative" rAng="0" ptsTypes="AA">
                                      <p:cBhvr>
                                        <p:cTn id="95" dur="2000" fill="hold"/>
                                        <p:tgtEl>
                                          <p:spTgt spid="15"/>
                                        </p:tgtEl>
                                        <p:attrNameLst>
                                          <p:attrName>ppt_x</p:attrName>
                                          <p:attrName>ppt_y</p:attrName>
                                        </p:attrNameLst>
                                      </p:cBhvr>
                                      <p:rCtr x="-16748" y="-1089"/>
                                    </p:animMotion>
                                  </p:childTnLst>
                                </p:cTn>
                              </p:par>
                              <p:par>
                                <p:cTn id="96" presetID="42" presetClass="path" presetSubtype="0" accel="10000" decel="90000" fill="hold" grpId="2" nodeType="withEffect">
                                  <p:stCondLst>
                                    <p:cond delay="500"/>
                                  </p:stCondLst>
                                  <p:childTnLst>
                                    <p:animMotion origin="layout" path="M -2.24917E-6 3.85837E-7 L -0.35333 -1.14389E-6 " pathEditMode="relative" rAng="0" ptsTypes="AA">
                                      <p:cBhvr>
                                        <p:cTn id="97" dur="2000" fill="hold"/>
                                        <p:tgtEl>
                                          <p:spTgt spid="13"/>
                                        </p:tgtEl>
                                        <p:attrNameLst>
                                          <p:attrName>ppt_x</p:attrName>
                                          <p:attrName>ppt_y</p:attrName>
                                        </p:attrNameLst>
                                      </p:cBhvr>
                                      <p:rCtr x="-16748" y="-1089"/>
                                    </p:animMotion>
                                  </p:childTnLst>
                                </p:cTn>
                              </p:par>
                              <p:par>
                                <p:cTn id="98" presetID="42" presetClass="path" presetSubtype="0" accel="10000" decel="90000" fill="hold" nodeType="withEffect">
                                  <p:stCondLst>
                                    <p:cond delay="500"/>
                                  </p:stCondLst>
                                  <p:childTnLst>
                                    <p:animMotion origin="layout" path="M -2.24917E-6 3.85837E-7 L -0.35333 -1.14389E-6 " pathEditMode="relative" rAng="0" ptsTypes="AA">
                                      <p:cBhvr>
                                        <p:cTn id="99" dur="2000" fill="hold"/>
                                        <p:tgtEl>
                                          <p:spTgt spid="16"/>
                                        </p:tgtEl>
                                        <p:attrNameLst>
                                          <p:attrName>ppt_x</p:attrName>
                                          <p:attrName>ppt_y</p:attrName>
                                        </p:attrNameLst>
                                      </p:cBhvr>
                                      <p:rCtr x="-16748" y="-1089"/>
                                    </p:animMotion>
                                  </p:childTnLst>
                                </p:cTn>
                              </p:par>
                              <p:par>
                                <p:cTn id="100" presetID="42" presetClass="path" presetSubtype="0" accel="10000" decel="90000" fill="hold" grpId="2" nodeType="withEffect">
                                  <p:stCondLst>
                                    <p:cond delay="500"/>
                                  </p:stCondLst>
                                  <p:childTnLst>
                                    <p:animMotion origin="layout" path="M -2.24917E-6 3.85837E-7 L -0.35333 -1.14389E-6 " pathEditMode="relative" rAng="0" ptsTypes="AA">
                                      <p:cBhvr>
                                        <p:cTn id="101" dur="2000" fill="hold"/>
                                        <p:tgtEl>
                                          <p:spTgt spid="14"/>
                                        </p:tgtEl>
                                        <p:attrNameLst>
                                          <p:attrName>ppt_x</p:attrName>
                                          <p:attrName>ppt_y</p:attrName>
                                        </p:attrNameLst>
                                      </p:cBhvr>
                                      <p:rCtr x="-16748" y="-1089"/>
                                    </p:animMotion>
                                  </p:childTnLst>
                                </p:cTn>
                              </p:par>
                              <p:par>
                                <p:cTn id="102" presetID="42" presetClass="path" presetSubtype="0" accel="10000" decel="90000" fill="hold" grpId="2" nodeType="withEffect">
                                  <p:stCondLst>
                                    <p:cond delay="500"/>
                                  </p:stCondLst>
                                  <p:childTnLst>
                                    <p:animMotion origin="layout" path="M 1.87133E-6 3.25011E-6 L -0.35333 3.25011E-6 " pathEditMode="relative" rAng="0" ptsTypes="AA">
                                      <p:cBhvr>
                                        <p:cTn id="103" dur="2000" fill="hold"/>
                                        <p:tgtEl>
                                          <p:spTgt spid="27"/>
                                        </p:tgtEl>
                                        <p:attrNameLst>
                                          <p:attrName>ppt_x</p:attrName>
                                          <p:attrName>ppt_y</p:attrName>
                                        </p:attrNameLst>
                                      </p:cBhvr>
                                      <p:rCtr x="-17667" y="0"/>
                                    </p:animMotion>
                                  </p:childTnLst>
                                </p:cTn>
                              </p:par>
                              <p:par>
                                <p:cTn id="104" presetID="10" presetClass="exit" presetSubtype="0" fill="hold" grpId="3" nodeType="withEffect">
                                  <p:stCondLst>
                                    <p:cond delay="500"/>
                                  </p:stCondLst>
                                  <p:childTnLst>
                                    <p:animEffect transition="out" filter="fade">
                                      <p:cBhvr>
                                        <p:cTn id="105" dur="250"/>
                                        <p:tgtEl>
                                          <p:spTgt spid="27"/>
                                        </p:tgtEl>
                                      </p:cBhvr>
                                    </p:animEffect>
                                    <p:set>
                                      <p:cBhvr>
                                        <p:cTn id="106" dur="1" fill="hold">
                                          <p:stCondLst>
                                            <p:cond delay="249"/>
                                          </p:stCondLst>
                                        </p:cTn>
                                        <p:tgtEl>
                                          <p:spTgt spid="27"/>
                                        </p:tgtEl>
                                        <p:attrNameLst>
                                          <p:attrName>style.visibility</p:attrName>
                                        </p:attrNameLst>
                                      </p:cBhvr>
                                      <p:to>
                                        <p:strVal val="hidden"/>
                                      </p:to>
                                    </p:set>
                                  </p:childTnLst>
                                </p:cTn>
                              </p:par>
                              <p:par>
                                <p:cTn id="107" presetID="10" presetClass="entr" presetSubtype="0" fill="hold" grpId="1" nodeType="withEffect">
                                  <p:stCondLst>
                                    <p:cond delay="75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accel="10000" decel="90000" fill="hold" grpId="0" nodeType="withEffect">
                                  <p:stCondLst>
                                    <p:cond delay="500"/>
                                  </p:stCondLst>
                                  <p:childTnLst>
                                    <p:animMotion origin="layout" path="M 3.6916E-6 -2.94598E-6 L -0.35334 -2.94598E-6 " pathEditMode="relative" rAng="0" ptsTypes="AA">
                                      <p:cBhvr>
                                        <p:cTn id="111" dur="2000" fill="hold"/>
                                        <p:tgtEl>
                                          <p:spTgt spid="31"/>
                                        </p:tgtEl>
                                        <p:attrNameLst>
                                          <p:attrName>ppt_x</p:attrName>
                                          <p:attrName>ppt_y</p:attrName>
                                        </p:attrNameLst>
                                      </p:cBhvr>
                                      <p:rCtr x="-17667" y="0"/>
                                    </p:animMotion>
                                  </p:childTnLst>
                                </p:cTn>
                              </p:par>
                              <p:par>
                                <p:cTn id="112" presetID="10" presetClass="entr" presetSubtype="0" fill="hold" grpId="0" nodeType="withEffect">
                                  <p:stCondLst>
                                    <p:cond delay="1000"/>
                                  </p:stCondLst>
                                  <p:childTnLst>
                                    <p:set>
                                      <p:cBhvr>
                                        <p:cTn id="113" dur="1" fill="hold">
                                          <p:stCondLst>
                                            <p:cond delay="0"/>
                                          </p:stCondLst>
                                        </p:cTn>
                                        <p:tgtEl>
                                          <p:spTgt spid="28"/>
                                        </p:tgtEl>
                                        <p:attrNameLst>
                                          <p:attrName>style.visibility</p:attrName>
                                        </p:attrNameLst>
                                      </p:cBhvr>
                                      <p:to>
                                        <p:strVal val="visible"/>
                                      </p:to>
                                    </p:set>
                                    <p:animEffect transition="in" filter="fade">
                                      <p:cBhvr>
                                        <p:cTn id="114" dur="250"/>
                                        <p:tgtEl>
                                          <p:spTgt spid="28"/>
                                        </p:tgtEl>
                                      </p:cBhvr>
                                    </p:animEffect>
                                  </p:childTnLst>
                                </p:cTn>
                              </p:par>
                              <p:par>
                                <p:cTn id="115" presetID="42" presetClass="path" presetSubtype="0" accel="10000" decel="90000" fill="hold" grpId="1" nodeType="withEffect">
                                  <p:stCondLst>
                                    <p:cond delay="500"/>
                                  </p:stCondLst>
                                  <p:childTnLst>
                                    <p:animMotion origin="layout" path="M 3.6916E-6 -2.94598E-6 L -0.35334 -2.94598E-6 " pathEditMode="relative" rAng="0" ptsTypes="AA">
                                      <p:cBhvr>
                                        <p:cTn id="116" dur="2000" fill="hold"/>
                                        <p:tgtEl>
                                          <p:spTgt spid="28"/>
                                        </p:tgtEl>
                                        <p:attrNameLst>
                                          <p:attrName>ppt_x</p:attrName>
                                          <p:attrName>ppt_y</p:attrName>
                                        </p:attrNameLst>
                                      </p:cBhvr>
                                      <p:rCtr x="-17667" y="0"/>
                                    </p:animMotion>
                                  </p:childTnLst>
                                </p:cTn>
                              </p:par>
                              <p:par>
                                <p:cTn id="117" presetID="10" presetClass="entr" presetSubtype="0" fill="hold" grpId="0" nodeType="withEffect">
                                  <p:stCondLst>
                                    <p:cond delay="125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250"/>
                                        <p:tgtEl>
                                          <p:spTgt spid="29"/>
                                        </p:tgtEl>
                                      </p:cBhvr>
                                    </p:animEffect>
                                  </p:childTnLst>
                                </p:cTn>
                              </p:par>
                              <p:par>
                                <p:cTn id="120" presetID="42" presetClass="path" presetSubtype="0" accel="10000" decel="90000" fill="hold" grpId="1" nodeType="withEffect">
                                  <p:stCondLst>
                                    <p:cond delay="500"/>
                                  </p:stCondLst>
                                  <p:childTnLst>
                                    <p:animMotion origin="layout" path="M 3.6916E-6 -2.94598E-6 L -0.35334 -2.94598E-6 " pathEditMode="relative" rAng="0" ptsTypes="AA">
                                      <p:cBhvr>
                                        <p:cTn id="121" dur="2000" fill="hold"/>
                                        <p:tgtEl>
                                          <p:spTgt spid="29"/>
                                        </p:tgtEl>
                                        <p:attrNameLst>
                                          <p:attrName>ppt_x</p:attrName>
                                          <p:attrName>ppt_y</p:attrName>
                                        </p:attrNameLst>
                                      </p:cBhvr>
                                      <p:rCtr x="-17667" y="0"/>
                                    </p:animMotion>
                                  </p:childTnLst>
                                </p:cTn>
                              </p:par>
                              <p:par>
                                <p:cTn id="122" presetID="10" presetClass="entr" presetSubtype="0" fill="hold" grpId="0" nodeType="withEffect">
                                  <p:stCondLst>
                                    <p:cond delay="150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250"/>
                                        <p:tgtEl>
                                          <p:spTgt spid="30"/>
                                        </p:tgtEl>
                                      </p:cBhvr>
                                    </p:animEffect>
                                  </p:childTnLst>
                                </p:cTn>
                              </p:par>
                              <p:par>
                                <p:cTn id="125" presetID="42" presetClass="path" presetSubtype="0" accel="10000" decel="90000" fill="hold" grpId="1" nodeType="withEffect">
                                  <p:stCondLst>
                                    <p:cond delay="500"/>
                                  </p:stCondLst>
                                  <p:childTnLst>
                                    <p:animMotion origin="layout" path="M 3.6916E-6 -2.94598E-6 L -0.35334 -2.94598E-6 " pathEditMode="relative" rAng="0" ptsTypes="AA">
                                      <p:cBhvr>
                                        <p:cTn id="126" dur="2000" fill="hold"/>
                                        <p:tgtEl>
                                          <p:spTgt spid="30"/>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8" grpId="0" animBg="1"/>
      <p:bldP spid="8" grpId="1" animBg="1"/>
      <p:bldP spid="8" grpId="2" animBg="1"/>
      <p:bldP spid="13" grpId="0" animBg="1"/>
      <p:bldP spid="13" grpId="1" animBg="1"/>
      <p:bldP spid="13" grpId="2" animBg="1"/>
      <p:bldP spid="14" grpId="0" animBg="1"/>
      <p:bldP spid="14" grpId="1" animBg="1"/>
      <p:bldP spid="14" grpId="2" animBg="1"/>
      <p:bldP spid="15" grpId="0" animBg="1"/>
      <p:bldP spid="15" grpId="1" animBg="1"/>
      <p:bldP spid="15" grpId="2" animBg="1"/>
      <p:bldP spid="3" grpId="0" animBg="1"/>
      <p:bldP spid="3" grpId="1" animBg="1"/>
      <p:bldP spid="2" grpId="0"/>
      <p:bldP spid="2" grpId="1"/>
      <p:bldP spid="2" grpId="2"/>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endPar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9" name="Rectangle 128"/>
            <p:cNvSpPr/>
            <p:nvPr/>
          </p:nvSpPr>
          <p:spPr>
            <a:xfrm>
              <a:off x="9204619" y="5056791"/>
              <a:ext cx="1383584" cy="646331"/>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ustomer churn,</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orecasting, </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endPar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9204619" y="3670433"/>
              <a:ext cx="895014" cy="278760"/>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vision</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6" name="Rectangle 125"/>
            <p:cNvSpPr/>
            <p:nvPr/>
          </p:nvSpPr>
          <p:spPr>
            <a:xfrm>
              <a:off x="9204619" y="3990981"/>
              <a:ext cx="935577" cy="276999"/>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endPar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6" name="Rectangle 165"/>
            <p:cNvSpPr/>
            <p:nvPr/>
          </p:nvSpPr>
          <p:spPr>
            <a:xfrm>
              <a:off x="9194516" y="3376977"/>
              <a:ext cx="687945" cy="276999"/>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t>
              </a: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Visualizations</a:t>
              </a:r>
              <a:endPar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grpSp>
        <p:sp>
          <p:nvSpPr>
            <p:cNvPr id="86" name="Rectangle 85"/>
            <p:cNvSpPr/>
            <p:nvPr/>
          </p:nvSpPr>
          <p:spPr>
            <a:xfrm>
              <a:off x="9204619" y="2421304"/>
              <a:ext cx="736862" cy="278760"/>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667">
              <a:solidFill>
                <a:srgbClr val="FFFFFF"/>
              </a:solidFill>
            </a:endParaRPr>
          </a:p>
        </p:txBody>
      </p:sp>
      <p:sp>
        <p:nvSpPr>
          <p:cNvPr id="5" name="Title 1"/>
          <p:cNvSpPr>
            <a:spLocks noGrp="1"/>
          </p:cNvSpPr>
          <p:nvPr>
            <p:ph type="title"/>
          </p:nvPr>
        </p:nvSpPr>
        <p:spPr>
          <a:prstGeom prst="rect">
            <a:avLst/>
          </a:prstGeom>
        </p:spPr>
        <p:txBody>
          <a:bodyPr/>
          <a:lstStyle/>
          <a:p>
            <a:r>
              <a:rPr lang="en-US" dirty="0" smtClean="0"/>
              <a:t>Cortana Analytics </a:t>
            </a:r>
            <a:r>
              <a:rPr lang="en-US" dirty="0"/>
              <a:t>S</a:t>
            </a:r>
            <a:r>
              <a:rPr lang="en-US" dirty="0" smtClean="0"/>
              <a:t>uite</a:t>
            </a:r>
            <a:br>
              <a:rPr lang="en-US" dirty="0" smtClean="0"/>
            </a:br>
            <a:r>
              <a:rPr lang="en-US" sz="3528" dirty="0"/>
              <a:t>Transform data into intelligent action</a:t>
            </a:r>
          </a:p>
        </p:txBody>
      </p:sp>
      <p:sp>
        <p:nvSpPr>
          <p:cNvPr id="20" name="Rectangle 19"/>
          <p:cNvSpPr/>
          <p:nvPr/>
        </p:nvSpPr>
        <p:spPr>
          <a:xfrm>
            <a:off x="393635" y="6078705"/>
            <a:ext cx="642265"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801" y="2091264"/>
            <a:ext cx="1520654" cy="3739169"/>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3" name="TextBox 2"/>
            <p:cNvSpPr txBox="1"/>
            <p:nvPr/>
          </p:nvSpPr>
          <p:spPr>
            <a:xfrm>
              <a:off x="290952" y="2519818"/>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endPar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10" name="TextBox 109"/>
            <p:cNvSpPr txBox="1"/>
            <p:nvPr/>
          </p:nvSpPr>
          <p:spPr>
            <a:xfrm>
              <a:off x="276231" y="5332876"/>
              <a:ext cx="1551146"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grpSp>
      <p:sp>
        <p:nvSpPr>
          <p:cNvPr id="21" name="Rectangle 20"/>
          <p:cNvSpPr/>
          <p:nvPr/>
        </p:nvSpPr>
        <p:spPr>
          <a:xfrm>
            <a:off x="5123400" y="6078705"/>
            <a:ext cx="1407879"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5445" y="6078705"/>
            <a:ext cx="876912" cy="338378"/>
          </a:xfrm>
          <a:prstGeom prst="rect">
            <a:avLst/>
          </a:prstGeom>
        </p:spPr>
        <p:txBody>
          <a:bodyPr wrap="none">
            <a:spAutoFit/>
          </a:bodyPr>
          <a:lstStyle/>
          <a:p>
            <a:pPr algn="ctr" defTabSz="710729">
              <a:spcBef>
                <a:spcPct val="0"/>
              </a:spcBef>
              <a:spcAft>
                <a:spcPct val="35000"/>
              </a:spcAft>
            </a:pPr>
            <a:r>
              <a:rPr lang="en-US" sz="1567"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6888" y="4667611"/>
            <a:ext cx="1055875" cy="1282933"/>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333333"/>
                  </a:solidFill>
                </a:endParaRPr>
              </a:p>
            </p:txBody>
          </p:sp>
        </p:grpSp>
        <p:sp>
          <p:nvSpPr>
            <p:cNvPr id="124" name="TextBox 123"/>
            <p:cNvSpPr txBox="1"/>
            <p:nvPr/>
          </p:nvSpPr>
          <p:spPr>
            <a:xfrm>
              <a:off x="11084791" y="5455396"/>
              <a:ext cx="1077047" cy="61397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endPar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a:t>
              </a: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Stores</a:t>
              </a:r>
              <a:endPar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Lake store</a:t>
              </a:r>
              <a:endParaRPr lang="en-US" sz="1176"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a:t>
              </a: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a:t>
              </a:r>
              <a:r>
                <a:rPr lang="en-US" sz="1127"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arehouse</a:t>
              </a:r>
              <a:endParaRPr lang="en-US" sz="1127"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t>
              </a: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anagement</a:t>
              </a:r>
              <a:endPar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ea typeface="MS PGothic"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actory </a:t>
              </a:r>
              <a:endParaRPr lang="en-US" sz="1176"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atalog</a:t>
              </a:r>
              <a:endParaRPr lang="en-US" sz="1176"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vent </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ub</a:t>
              </a:r>
              <a:endParaRPr lang="en-US" sz="1176"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8" name="Group 27"/>
          <p:cNvGrpSpPr/>
          <p:nvPr/>
        </p:nvGrpSpPr>
        <p:grpSpPr>
          <a:xfrm>
            <a:off x="6154506" y="1755687"/>
            <a:ext cx="2323554" cy="4235175"/>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pP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a:t>
                </a: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 </a:t>
                </a:r>
                <a:b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568"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achine </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L</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4" name="Rectangle 83"/>
              <p:cNvSpPr/>
              <p:nvPr/>
            </p:nvSpPr>
            <p:spPr>
              <a:xfrm>
                <a:off x="6825997" y="4293375"/>
                <a:ext cx="1457831" cy="461665"/>
              </a:xfrm>
              <a:prstGeom prst="rect">
                <a:avLst/>
              </a:prstGeom>
            </p:spPr>
            <p:txBody>
              <a:bodyPr wrap="squar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HDInsight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5" name="Rectangle 84"/>
              <p:cNvSpPr/>
              <p:nvPr/>
            </p:nvSpPr>
            <p:spPr>
              <a:xfrm>
                <a:off x="6844706" y="4954772"/>
                <a:ext cx="1205010" cy="461665"/>
              </a:xfrm>
              <a:prstGeom prst="rect">
                <a:avLst/>
              </a:prstGeom>
            </p:spPr>
            <p:txBody>
              <a:bodyPr wrap="non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tream </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176"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r>
                <a:rPr lang="en-US" sz="1176"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endParaRPr lang="en-US" sz="1176"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endParaRP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p:cNvSpPr/>
          <p:nvPr/>
        </p:nvSpPr>
        <p:spPr>
          <a:xfrm>
            <a:off x="2299429" y="6300609"/>
            <a:ext cx="881292"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INGEST</a:t>
            </a:r>
            <a:endParaRPr lang="en-GB" sz="1765" dirty="0"/>
          </a:p>
        </p:txBody>
      </p:sp>
      <p:sp>
        <p:nvSpPr>
          <p:cNvPr id="23" name="Rectangle 22"/>
          <p:cNvSpPr/>
          <p:nvPr/>
        </p:nvSpPr>
        <p:spPr>
          <a:xfrm>
            <a:off x="4575962" y="6300609"/>
            <a:ext cx="801021"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STORE</a:t>
            </a:r>
            <a:endParaRPr lang="en-GB" sz="1765" dirty="0"/>
          </a:p>
        </p:txBody>
      </p:sp>
      <p:sp>
        <p:nvSpPr>
          <p:cNvPr id="26" name="Rectangle 25"/>
          <p:cNvSpPr/>
          <p:nvPr/>
        </p:nvSpPr>
        <p:spPr>
          <a:xfrm>
            <a:off x="6647695" y="6303681"/>
            <a:ext cx="1050448"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ANALYSE</a:t>
            </a:r>
            <a:endParaRPr lang="en-GB" sz="1765" dirty="0"/>
          </a:p>
        </p:txBody>
      </p:sp>
      <p:sp>
        <p:nvSpPr>
          <p:cNvPr id="27" name="Rectangle 26"/>
          <p:cNvSpPr/>
          <p:nvPr/>
        </p:nvSpPr>
        <p:spPr>
          <a:xfrm>
            <a:off x="8897224" y="6303022"/>
            <a:ext cx="929317" cy="362072"/>
          </a:xfrm>
          <a:prstGeom prst="rect">
            <a:avLst/>
          </a:prstGeom>
        </p:spPr>
        <p:txBody>
          <a:bodyPr wrap="none">
            <a:spAutoFit/>
          </a:bodyPr>
          <a:lstStyle/>
          <a:p>
            <a:r>
              <a:rPr lang="en-US" sz="1765" b="1"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EXPOSE</a:t>
            </a:r>
            <a:endParaRPr lang="en-GB" sz="1765" dirty="0"/>
          </a:p>
        </p:txBody>
      </p:sp>
    </p:spTree>
    <p:extLst>
      <p:ext uri="{BB962C8B-B14F-4D97-AF65-F5344CB8AC3E}">
        <p14:creationId xmlns:p14="http://schemas.microsoft.com/office/powerpoint/2010/main" val="220325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P spid="13" grpId="0"/>
      <p:bldP spid="23"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59345"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Pay for performance </a:t>
            </a:r>
          </a:p>
        </p:txBody>
      </p:sp>
      <p:sp>
        <p:nvSpPr>
          <p:cNvPr id="117" name="Rectangle 116"/>
          <p:cNvSpPr/>
          <p:nvPr/>
        </p:nvSpPr>
        <p:spPr bwMode="auto">
          <a:xfrm>
            <a:off x="9059345"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Operational efficiency</a:t>
            </a:r>
          </a:p>
        </p:txBody>
      </p:sp>
      <p:sp>
        <p:nvSpPr>
          <p:cNvPr id="118" name="Rectangle 117"/>
          <p:cNvSpPr/>
          <p:nvPr/>
        </p:nvSpPr>
        <p:spPr bwMode="auto">
          <a:xfrm>
            <a:off x="9059345"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Smart buildings</a:t>
            </a:r>
          </a:p>
        </p:txBody>
      </p:sp>
      <p:sp>
        <p:nvSpPr>
          <p:cNvPr id="119" name="Rectangle 118"/>
          <p:cNvSpPr/>
          <p:nvPr/>
        </p:nvSpPr>
        <p:spPr bwMode="auto">
          <a:xfrm>
            <a:off x="9059345"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Predictive maintenance</a:t>
            </a:r>
          </a:p>
        </p:txBody>
      </p:sp>
      <p:sp>
        <p:nvSpPr>
          <p:cNvPr id="120" name="Rectangle 119"/>
          <p:cNvSpPr/>
          <p:nvPr/>
        </p:nvSpPr>
        <p:spPr bwMode="auto">
          <a:xfrm>
            <a:off x="9059345" y="5752064"/>
            <a:ext cx="2889343"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Supply chain </a:t>
            </a:r>
            <a:r>
              <a:rPr lang="en-US" sz="1372" kern="0" dirty="0">
                <a:gradFill>
                  <a:gsLst>
                    <a:gs pos="1250">
                      <a:srgbClr val="505050"/>
                    </a:gs>
                    <a:gs pos="100000">
                      <a:srgbClr val="505050"/>
                    </a:gs>
                  </a:gsLst>
                  <a:lin ang="5400000" scaled="0"/>
                </a:gradFill>
                <a:cs typeface="Segoe UI" pitchFamily="34" charset="0"/>
              </a:rPr>
              <a:t/>
            </a:r>
            <a:br>
              <a:rPr lang="en-US" sz="1372" kern="0" dirty="0">
                <a:gradFill>
                  <a:gsLst>
                    <a:gs pos="1250">
                      <a:srgbClr val="505050"/>
                    </a:gs>
                    <a:gs pos="100000">
                      <a:srgbClr val="505050"/>
                    </a:gs>
                  </a:gsLst>
                  <a:lin ang="5400000" scaled="0"/>
                </a:gradFill>
                <a:cs typeface="Segoe UI" pitchFamily="34" charset="0"/>
              </a:rPr>
            </a:br>
            <a:r>
              <a:rPr lang="en-US" sz="1372" kern="0" dirty="0">
                <a:gradFill>
                  <a:gsLst>
                    <a:gs pos="1250">
                      <a:srgbClr val="505050"/>
                    </a:gs>
                    <a:gs pos="100000">
                      <a:srgbClr val="505050"/>
                    </a:gs>
                  </a:gsLst>
                  <a:lin ang="5400000" scaled="0"/>
                </a:gradFill>
                <a:cs typeface="Segoe UI" pitchFamily="34" charset="0"/>
              </a:rPr>
              <a:t>management</a:t>
            </a:r>
            <a:endParaRPr lang="en-US" sz="1372" kern="0" dirty="0">
              <a:gradFill>
                <a:gsLst>
                  <a:gs pos="1250">
                    <a:srgbClr val="505050"/>
                  </a:gs>
                  <a:gs pos="100000">
                    <a:srgbClr val="505050"/>
                  </a:gs>
                </a:gsLst>
                <a:lin ang="5400000" scaled="0"/>
              </a:gradFill>
              <a:cs typeface="Segoe UI" pitchFamily="34" charset="0"/>
            </a:endParaRPr>
          </a:p>
        </p:txBody>
      </p:sp>
      <p:sp>
        <p:nvSpPr>
          <p:cNvPr id="122" name="Rectangle 121"/>
          <p:cNvSpPr/>
          <p:nvPr/>
        </p:nvSpPr>
        <p:spPr bwMode="auto">
          <a:xfrm>
            <a:off x="6131345" y="2835544"/>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Lifetime customer value </a:t>
            </a:r>
          </a:p>
        </p:txBody>
      </p:sp>
      <p:sp>
        <p:nvSpPr>
          <p:cNvPr id="123" name="Rectangle 122"/>
          <p:cNvSpPr/>
          <p:nvPr/>
        </p:nvSpPr>
        <p:spPr bwMode="auto">
          <a:xfrm>
            <a:off x="6131345" y="356467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Personalized offers</a:t>
            </a:r>
          </a:p>
        </p:txBody>
      </p:sp>
      <p:sp>
        <p:nvSpPr>
          <p:cNvPr id="124" name="Rectangle 123"/>
          <p:cNvSpPr/>
          <p:nvPr/>
        </p:nvSpPr>
        <p:spPr bwMode="auto">
          <a:xfrm>
            <a:off x="6131345" y="4293806"/>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Product recommendation</a:t>
            </a:r>
          </a:p>
        </p:txBody>
      </p:sp>
      <p:sp>
        <p:nvSpPr>
          <p:cNvPr id="128" name="Rectangle 127"/>
          <p:cNvSpPr/>
          <p:nvPr/>
        </p:nvSpPr>
        <p:spPr bwMode="auto">
          <a:xfrm>
            <a:off x="3203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Fraud detection</a:t>
            </a:r>
          </a:p>
        </p:txBody>
      </p:sp>
      <p:sp>
        <p:nvSpPr>
          <p:cNvPr id="129" name="Rectangle 128"/>
          <p:cNvSpPr/>
          <p:nvPr/>
        </p:nvSpPr>
        <p:spPr bwMode="auto">
          <a:xfrm>
            <a:off x="3203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Credit risk management</a:t>
            </a:r>
          </a:p>
        </p:txBody>
      </p:sp>
      <p:sp>
        <p:nvSpPr>
          <p:cNvPr id="151" name="Rectangle 150"/>
          <p:cNvSpPr/>
          <p:nvPr/>
        </p:nvSpPr>
        <p:spPr bwMode="auto">
          <a:xfrm>
            <a:off x="275346" y="283554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Customer a</a:t>
            </a:r>
            <a:r>
              <a:rPr lang="en-US" sz="1372" kern="0" dirty="0">
                <a:gradFill>
                  <a:gsLst>
                    <a:gs pos="1250">
                      <a:srgbClr val="505050"/>
                    </a:gs>
                    <a:gs pos="100000">
                      <a:srgbClr val="505050"/>
                    </a:gs>
                  </a:gsLst>
                  <a:lin ang="5400000" scaled="0"/>
                </a:gradFill>
                <a:cs typeface="Segoe UI" pitchFamily="34" charset="0"/>
              </a:rPr>
              <a:t>cquisition </a:t>
            </a:r>
            <a:endParaRPr lang="en-US" sz="1372" kern="0" dirty="0">
              <a:gradFill>
                <a:gsLst>
                  <a:gs pos="1250">
                    <a:srgbClr val="505050"/>
                  </a:gs>
                  <a:gs pos="100000">
                    <a:srgbClr val="505050"/>
                  </a:gs>
                </a:gsLst>
                <a:lin ang="5400000" scaled="0"/>
              </a:gradFill>
              <a:cs typeface="Segoe UI" pitchFamily="34" charset="0"/>
            </a:endParaRPr>
          </a:p>
        </p:txBody>
      </p:sp>
      <p:sp>
        <p:nvSpPr>
          <p:cNvPr id="154" name="Rectangle 153"/>
          <p:cNvSpPr/>
          <p:nvPr/>
        </p:nvSpPr>
        <p:spPr bwMode="auto">
          <a:xfrm>
            <a:off x="275346" y="3564673"/>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Cross-sell and upsell </a:t>
            </a:r>
          </a:p>
        </p:txBody>
      </p:sp>
      <p:sp>
        <p:nvSpPr>
          <p:cNvPr id="155" name="Rectangle 154"/>
          <p:cNvSpPr/>
          <p:nvPr/>
        </p:nvSpPr>
        <p:spPr bwMode="auto">
          <a:xfrm>
            <a:off x="275346" y="429380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Loyalty programs </a:t>
            </a:r>
          </a:p>
        </p:txBody>
      </p:sp>
      <p:sp>
        <p:nvSpPr>
          <p:cNvPr id="156" name="Rectangle 155"/>
          <p:cNvSpPr/>
          <p:nvPr/>
        </p:nvSpPr>
        <p:spPr bwMode="auto">
          <a:xfrm>
            <a:off x="275346" y="5022935"/>
            <a:ext cx="2868559" cy="660410"/>
          </a:xfrm>
          <a:prstGeom prst="rect">
            <a:avLst/>
          </a:prstGeom>
          <a:solidFill>
            <a:schemeClr val="bg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en-US" sz="1372" kern="0" dirty="0">
                <a:gradFill>
                  <a:gsLst>
                    <a:gs pos="1250">
                      <a:srgbClr val="505050"/>
                    </a:gs>
                    <a:gs pos="100000">
                      <a:srgbClr val="505050"/>
                    </a:gs>
                  </a:gsLst>
                  <a:lin ang="5400000" scaled="0"/>
                </a:gradFill>
                <a:cs typeface="Segoe UI" pitchFamily="34" charset="0"/>
              </a:rPr>
              <a:t>Marketing mix optimization</a:t>
            </a:r>
          </a:p>
        </p:txBody>
      </p:sp>
      <p:sp>
        <p:nvSpPr>
          <p:cNvPr id="2" name="Title 1"/>
          <p:cNvSpPr>
            <a:spLocks noGrp="1"/>
          </p:cNvSpPr>
          <p:nvPr>
            <p:ph type="title"/>
          </p:nvPr>
        </p:nvSpPr>
        <p:spPr/>
        <p:txBody>
          <a:bodyPr/>
          <a:lstStyle/>
          <a:p>
            <a:r>
              <a:rPr lang="en-US" smtClean="0"/>
              <a:t>Cortana Analytics scenarios</a:t>
            </a:r>
            <a:endParaRPr lang="en-US" dirty="0"/>
          </a:p>
        </p:txBody>
      </p:sp>
      <p:grpSp>
        <p:nvGrpSpPr>
          <p:cNvPr id="55" name="Group 54"/>
          <p:cNvGrpSpPr/>
          <p:nvPr/>
        </p:nvGrpSpPr>
        <p:grpSpPr>
          <a:xfrm>
            <a:off x="3375446" y="3032409"/>
            <a:ext cx="393029" cy="266675"/>
            <a:chOff x="1819275" y="3757613"/>
            <a:chExt cx="982663" cy="666750"/>
          </a:xfrm>
          <a:solidFill>
            <a:schemeClr val="accent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296802" y="4448656"/>
            <a:ext cx="421433" cy="394977"/>
            <a:chOff x="1441" y="-65"/>
            <a:chExt cx="4795" cy="4494"/>
          </a:xfrm>
          <a:solidFill>
            <a:schemeClr val="accent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296802" y="2967867"/>
            <a:ext cx="390840" cy="395763"/>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nvGrpSpPr>
          <p:cNvPr id="66" name="Group 65"/>
          <p:cNvGrpSpPr/>
          <p:nvPr/>
        </p:nvGrpSpPr>
        <p:grpSpPr bwMode="black">
          <a:xfrm>
            <a:off x="9225546" y="3709433"/>
            <a:ext cx="455892" cy="370889"/>
            <a:chOff x="5184775" y="225425"/>
            <a:chExt cx="1500188" cy="1220788"/>
          </a:xfrm>
          <a:solidFill>
            <a:schemeClr val="accent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grpSp>
        <p:nvGrpSpPr>
          <p:cNvPr id="70" name="Group 69"/>
          <p:cNvGrpSpPr/>
          <p:nvPr/>
        </p:nvGrpSpPr>
        <p:grpSpPr>
          <a:xfrm>
            <a:off x="6295668" y="3688276"/>
            <a:ext cx="413209" cy="413209"/>
            <a:chOff x="7156450" y="28575"/>
            <a:chExt cx="325438" cy="325438"/>
          </a:xfrm>
          <a:solidFill>
            <a:schemeClr val="accent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25547" y="2965576"/>
            <a:ext cx="373517" cy="40034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423704" y="4412445"/>
            <a:ext cx="423130" cy="423130"/>
            <a:chOff x="5688" y="5268"/>
            <a:chExt cx="949" cy="949"/>
          </a:xfrm>
          <a:solidFill>
            <a:schemeClr val="accent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423704" y="3032409"/>
            <a:ext cx="441780" cy="266675"/>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423704" y="5167446"/>
            <a:ext cx="371485" cy="37138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423704" y="3710230"/>
            <a:ext cx="336601" cy="369295"/>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25546" y="5896886"/>
            <a:ext cx="435441" cy="37076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3375446" y="3762053"/>
            <a:ext cx="412280" cy="265649"/>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11" name="Rectangle 10"/>
          <p:cNvSpPr/>
          <p:nvPr/>
        </p:nvSpPr>
        <p:spPr bwMode="auto">
          <a:xfrm>
            <a:off x="269239" y="1405890"/>
            <a:ext cx="11655841" cy="580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961" dirty="0">
                <a:solidFill>
                  <a:srgbClr val="FFFFFF"/>
                </a:solidFill>
              </a:rPr>
              <a:t>EXAMPLE SOLUTIONS</a:t>
            </a:r>
            <a:endParaRPr lang="en-US" sz="1961" dirty="0">
              <a:solidFill>
                <a:srgbClr val="FFFFFF"/>
              </a:solidFill>
            </a:endParaRPr>
          </a:p>
        </p:txBody>
      </p:sp>
      <p:grpSp>
        <p:nvGrpSpPr>
          <p:cNvPr id="95" name="Group 94"/>
          <p:cNvGrpSpPr/>
          <p:nvPr/>
        </p:nvGrpSpPr>
        <p:grpSpPr bwMode="black">
          <a:xfrm>
            <a:off x="448352" y="1470539"/>
            <a:ext cx="422587" cy="471730"/>
            <a:chOff x="1435100" y="3879850"/>
            <a:chExt cx="739775" cy="795338"/>
          </a:xfrm>
          <a:solidFill>
            <a:schemeClr val="tx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grpSp>
      <p:grpSp>
        <p:nvGrpSpPr>
          <p:cNvPr id="112" name="Group 111"/>
          <p:cNvGrpSpPr/>
          <p:nvPr/>
        </p:nvGrpSpPr>
        <p:grpSpPr>
          <a:xfrm>
            <a:off x="9225547" y="4438508"/>
            <a:ext cx="320219" cy="371004"/>
            <a:chOff x="5394326" y="4936834"/>
            <a:chExt cx="720725" cy="835025"/>
          </a:xfrm>
          <a:solidFill>
            <a:schemeClr val="accent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78875" y="5162150"/>
            <a:ext cx="336889" cy="381980"/>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5" name="Rectangle 4"/>
          <p:cNvSpPr/>
          <p:nvPr/>
        </p:nvSpPr>
        <p:spPr bwMode="auto">
          <a:xfrm>
            <a:off x="26924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Sales </a:t>
            </a:r>
            <a:r>
              <a:rPr lang="en-US" sz="1568" kern="0" dirty="0">
                <a:gradFill>
                  <a:gsLst>
                    <a:gs pos="1250">
                      <a:srgbClr val="FFFFFF"/>
                    </a:gs>
                    <a:gs pos="100000">
                      <a:srgbClr val="FFFFFF"/>
                    </a:gs>
                  </a:gsLst>
                  <a:lin ang="5400000" scaled="0"/>
                </a:gradFill>
                <a:cs typeface="Segoe UI" pitchFamily="34" charset="0"/>
              </a:rPr>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a:t>
            </a:r>
            <a:r>
              <a:rPr lang="en-US" sz="1568" kern="0" dirty="0">
                <a:gradFill>
                  <a:gsLst>
                    <a:gs pos="1250">
                      <a:srgbClr val="FFFFFF"/>
                    </a:gs>
                    <a:gs pos="100000">
                      <a:srgbClr val="FFFFFF"/>
                    </a:gs>
                  </a:gsLst>
                  <a:lin ang="5400000" scaled="0"/>
                </a:gradFill>
                <a:cs typeface="Segoe UI" pitchFamily="34" charset="0"/>
              </a:rPr>
              <a:t>marketing</a:t>
            </a:r>
          </a:p>
        </p:txBody>
      </p:sp>
      <p:sp>
        <p:nvSpPr>
          <p:cNvPr id="110" name="Rectangle 109"/>
          <p:cNvSpPr/>
          <p:nvPr/>
        </p:nvSpPr>
        <p:spPr bwMode="auto">
          <a:xfrm>
            <a:off x="3198334"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Finance </a:t>
            </a:r>
            <a:r>
              <a:rPr lang="en-US" sz="1568" kern="0" dirty="0">
                <a:gradFill>
                  <a:gsLst>
                    <a:gs pos="1250">
                      <a:srgbClr val="FFFFFF"/>
                    </a:gs>
                    <a:gs pos="100000">
                      <a:srgbClr val="FFFFFF"/>
                    </a:gs>
                  </a:gsLst>
                  <a:lin ang="5400000" scaled="0"/>
                </a:gradFill>
                <a:cs typeface="Segoe UI" pitchFamily="34" charset="0"/>
              </a:rPr>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risk</a:t>
            </a:r>
            <a:endParaRPr lang="en-US" sz="1568" kern="0" dirty="0">
              <a:gradFill>
                <a:gsLst>
                  <a:gs pos="1250">
                    <a:srgbClr val="FFFFFF"/>
                  </a:gs>
                  <a:gs pos="100000">
                    <a:srgbClr val="FFFFFF"/>
                  </a:gs>
                </a:gsLst>
                <a:lin ang="5400000" scaled="0"/>
              </a:gradFill>
              <a:cs typeface="Segoe UI" pitchFamily="34" charset="0"/>
            </a:endParaRPr>
          </a:p>
        </p:txBody>
      </p:sp>
      <p:sp>
        <p:nvSpPr>
          <p:cNvPr id="111" name="Rectangle 110"/>
          <p:cNvSpPr/>
          <p:nvPr/>
        </p:nvSpPr>
        <p:spPr bwMode="auto">
          <a:xfrm>
            <a:off x="6127428"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Customer </a:t>
            </a:r>
            <a:r>
              <a:rPr lang="en-US" sz="1568" kern="0" dirty="0">
                <a:gradFill>
                  <a:gsLst>
                    <a:gs pos="1250">
                      <a:srgbClr val="FFFFFF"/>
                    </a:gs>
                    <a:gs pos="100000">
                      <a:srgbClr val="FFFFFF"/>
                    </a:gs>
                  </a:gsLst>
                  <a:lin ang="5400000" scaled="0"/>
                </a:gradFill>
                <a:cs typeface="Segoe UI" pitchFamily="34" charset="0"/>
              </a:rPr>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channel</a:t>
            </a:r>
            <a:endParaRPr lang="en-US" sz="1568" kern="0" dirty="0">
              <a:gradFill>
                <a:gsLst>
                  <a:gs pos="1250">
                    <a:srgbClr val="FFFFFF"/>
                  </a:gs>
                  <a:gs pos="100000">
                    <a:srgbClr val="FFFFFF"/>
                  </a:gs>
                </a:gsLst>
                <a:lin ang="5400000" scaled="0"/>
              </a:gradFill>
              <a:cs typeface="Segoe UI" pitchFamily="34" charset="0"/>
            </a:endParaRPr>
          </a:p>
        </p:txBody>
      </p:sp>
      <p:sp>
        <p:nvSpPr>
          <p:cNvPr id="116" name="Rectangle 115"/>
          <p:cNvSpPr/>
          <p:nvPr/>
        </p:nvSpPr>
        <p:spPr bwMode="auto">
          <a:xfrm>
            <a:off x="905652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Operations </a:t>
            </a:r>
            <a:r>
              <a:rPr lang="en-US" sz="1568" kern="0" dirty="0">
                <a:gradFill>
                  <a:gsLst>
                    <a:gs pos="1250">
                      <a:srgbClr val="FFFFFF"/>
                    </a:gs>
                    <a:gs pos="100000">
                      <a:srgbClr val="FFFFFF"/>
                    </a:gs>
                  </a:gsLst>
                  <a:lin ang="5400000" scaled="0"/>
                </a:gradFill>
                <a:cs typeface="Segoe UI" pitchFamily="34" charset="0"/>
              </a:rPr>
              <a:t/>
            </a:r>
            <a:br>
              <a:rPr lang="en-US" sz="1568" kern="0" dirty="0">
                <a:gradFill>
                  <a:gsLst>
                    <a:gs pos="1250">
                      <a:srgbClr val="FFFFFF"/>
                    </a:gs>
                    <a:gs pos="100000">
                      <a:srgbClr val="FFFFFF"/>
                    </a:gs>
                  </a:gsLst>
                  <a:lin ang="5400000" scaled="0"/>
                </a:gradFill>
                <a:cs typeface="Segoe UI" pitchFamily="34" charset="0"/>
              </a:rPr>
            </a:br>
            <a:r>
              <a:rPr lang="en-US" sz="1568" kern="0" dirty="0">
                <a:gradFill>
                  <a:gsLst>
                    <a:gs pos="1250">
                      <a:srgbClr val="FFFFFF"/>
                    </a:gs>
                    <a:gs pos="100000">
                      <a:srgbClr val="FFFFFF"/>
                    </a:gs>
                  </a:gsLst>
                  <a:lin ang="5400000" scaled="0"/>
                </a:gradFill>
                <a:cs typeface="Segoe UI" pitchFamily="34" charset="0"/>
              </a:rPr>
              <a:t>and </a:t>
            </a:r>
            <a:r>
              <a:rPr lang="en-US" sz="1568" kern="0" dirty="0">
                <a:gradFill>
                  <a:gsLst>
                    <a:gs pos="1250">
                      <a:srgbClr val="FFFFFF"/>
                    </a:gs>
                    <a:gs pos="100000">
                      <a:srgbClr val="FFFFFF"/>
                    </a:gs>
                  </a:gsLst>
                  <a:lin ang="5400000" scaled="0"/>
                </a:gradFill>
                <a:cs typeface="Segoe UI" pitchFamily="34" charset="0"/>
              </a:rPr>
              <a:t>workforce</a:t>
            </a:r>
          </a:p>
        </p:txBody>
      </p:sp>
      <p:sp>
        <p:nvSpPr>
          <p:cNvPr id="109" name="Freeform 64"/>
          <p:cNvSpPr>
            <a:spLocks noEditPoints="1"/>
          </p:cNvSpPr>
          <p:nvPr/>
        </p:nvSpPr>
        <p:spPr bwMode="black">
          <a:xfrm>
            <a:off x="423703" y="2204489"/>
            <a:ext cx="471982" cy="3624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tx1"/>
          </a:solidFill>
          <a:ln>
            <a:noFill/>
          </a:ln>
        </p:spPr>
        <p:txBody>
          <a:bodyPr vert="horz" wrap="square" lIns="0" tIns="40344" rIns="80687" bIns="40344"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25546" y="2226096"/>
            <a:ext cx="450684" cy="36054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296801" y="2205509"/>
            <a:ext cx="498624" cy="393192"/>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endParaRPr lang="en-US" sz="1765"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3375446" y="2305428"/>
            <a:ext cx="512634" cy="234347"/>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5690744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What is Machine Learning (ML)</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59" y="2457179"/>
            <a:ext cx="4066499" cy="2946594"/>
          </a:xfrm>
          <a:prstGeom prst="rect">
            <a:avLst/>
          </a:prstGeom>
        </p:spPr>
      </p:pic>
      <p:sp>
        <p:nvSpPr>
          <p:cNvPr id="9" name="TextBox 3"/>
          <p:cNvSpPr txBox="1"/>
          <p:nvPr/>
        </p:nvSpPr>
        <p:spPr>
          <a:xfrm>
            <a:off x="5031074" y="2743236"/>
            <a:ext cx="7018686" cy="1138773"/>
          </a:xfrm>
          <a:prstGeom prst="rect">
            <a:avLst/>
          </a:prstGeom>
          <a:noFill/>
        </p:spPr>
        <p:txBody>
          <a:bodyPr wrap="square" rtlCol="0">
            <a:spAutoFit/>
          </a:bodyPr>
          <a:lstStyle/>
          <a:p>
            <a:r>
              <a:rPr lang="en-GB" sz="3200" dirty="0" smtClean="0">
                <a:solidFill>
                  <a:prstClr val="black"/>
                </a:solidFill>
                <a:latin typeface="Segoe UI Light" panose="020B0502040204020203" pitchFamily="34" charset="0"/>
                <a:cs typeface="Segoe UI Light" panose="020B0502040204020203" pitchFamily="34" charset="0"/>
              </a:rPr>
              <a:t>Computing Systems that become smarter with </a:t>
            </a:r>
            <a:r>
              <a:rPr lang="en-GB" sz="3600" b="1" dirty="0">
                <a:solidFill>
                  <a:srgbClr val="00A4EF"/>
                </a:solidFill>
                <a:latin typeface="Segoe UI Light" panose="020B0502040204020203" pitchFamily="34" charset="0"/>
                <a:cs typeface="Segoe UI Light" panose="020B0502040204020203" pitchFamily="34" charset="0"/>
              </a:rPr>
              <a:t>Experience</a:t>
            </a:r>
          </a:p>
        </p:txBody>
      </p:sp>
      <p:sp>
        <p:nvSpPr>
          <p:cNvPr id="10" name="TextBox 5"/>
          <p:cNvSpPr txBox="1"/>
          <p:nvPr/>
        </p:nvSpPr>
        <p:spPr>
          <a:xfrm>
            <a:off x="5031074" y="4505401"/>
            <a:ext cx="7018686" cy="584775"/>
          </a:xfrm>
          <a:prstGeom prst="rect">
            <a:avLst/>
          </a:prstGeom>
          <a:noFill/>
        </p:spPr>
        <p:txBody>
          <a:bodyPr wrap="square" rtlCol="0">
            <a:spAutoFit/>
          </a:bodyPr>
          <a:lstStyle/>
          <a:p>
            <a:r>
              <a:rPr lang="en-GB" sz="3200" b="1" dirty="0" smtClean="0">
                <a:solidFill>
                  <a:srgbClr val="00A4EF"/>
                </a:solidFill>
                <a:latin typeface="Segoe UI Light" panose="020B0502040204020203" pitchFamily="34" charset="0"/>
                <a:cs typeface="Segoe UI Light" panose="020B0502040204020203" pitchFamily="34" charset="0"/>
              </a:rPr>
              <a:t>Experience = </a:t>
            </a:r>
            <a:r>
              <a:rPr lang="en-GB" sz="3200" dirty="0">
                <a:solidFill>
                  <a:prstClr val="black"/>
                </a:solidFill>
                <a:latin typeface="Segoe UI Light" panose="020B0502040204020203" pitchFamily="34" charset="0"/>
                <a:cs typeface="Segoe UI Light" panose="020B0502040204020203" pitchFamily="34" charset="0"/>
              </a:rPr>
              <a:t>Past Data + Human Input</a:t>
            </a:r>
          </a:p>
        </p:txBody>
      </p:sp>
    </p:spTree>
    <p:extLst>
      <p:ext uri="{BB962C8B-B14F-4D97-AF65-F5344CB8AC3E}">
        <p14:creationId xmlns:p14="http://schemas.microsoft.com/office/powerpoint/2010/main" val="3426045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Machine Learning (ML)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251" y="4431404"/>
            <a:ext cx="1828800" cy="1828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922213"/>
            <a:ext cx="1828800" cy="1828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949" y="1922213"/>
            <a:ext cx="1828800" cy="1828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4431404"/>
            <a:ext cx="1828800" cy="18288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3251" y="1922213"/>
            <a:ext cx="1828800" cy="18288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949" y="4431404"/>
            <a:ext cx="1828800" cy="1828800"/>
          </a:xfrm>
          <a:prstGeom prst="rect">
            <a:avLst/>
          </a:prstGeom>
        </p:spPr>
      </p:pic>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Tree>
    <p:extLst>
      <p:ext uri="{BB962C8B-B14F-4D97-AF65-F5344CB8AC3E}">
        <p14:creationId xmlns:p14="http://schemas.microsoft.com/office/powerpoint/2010/main" val="2567391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Why now?</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745037" y="104753"/>
            <a:ext cx="1167709" cy="125233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079" y="3292130"/>
            <a:ext cx="1677931" cy="167793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6267" y="3482774"/>
            <a:ext cx="1379208" cy="137920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0732" y="3551130"/>
            <a:ext cx="1159933" cy="1159933"/>
          </a:xfrm>
          <a:prstGeom prst="rect">
            <a:avLst/>
          </a:prstGeom>
        </p:spPr>
      </p:pic>
      <p:pic>
        <p:nvPicPr>
          <p:cNvPr id="64" name="Picture 63"/>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9779000" y="3558460"/>
            <a:ext cx="1067883" cy="1145270"/>
          </a:xfrm>
          <a:prstGeom prst="rect">
            <a:avLst/>
          </a:prstGeom>
          <a:solidFill>
            <a:srgbClr val="00B0F0"/>
          </a:solidFill>
        </p:spPr>
      </p:pic>
      <p:sp>
        <p:nvSpPr>
          <p:cNvPr id="8" name="TextBox 7"/>
          <p:cNvSpPr txBox="1"/>
          <p:nvPr/>
        </p:nvSpPr>
        <p:spPr>
          <a:xfrm>
            <a:off x="3235510" y="3603067"/>
            <a:ext cx="606256" cy="1107996"/>
          </a:xfrm>
          <a:prstGeom prst="rect">
            <a:avLst/>
          </a:prstGeom>
          <a:noFill/>
        </p:spPr>
        <p:txBody>
          <a:bodyPr wrap="none" rtlCol="0">
            <a:spAutoFit/>
          </a:bodyPr>
          <a:lstStyle/>
          <a:p>
            <a:r>
              <a:rPr lang="en-US" sz="6600" dirty="0" smtClean="0">
                <a:solidFill>
                  <a:srgbClr val="00B0F0"/>
                </a:solidFill>
              </a:rPr>
              <a:t>+</a:t>
            </a:r>
            <a:endParaRPr lang="en-GB" sz="6600" dirty="0">
              <a:solidFill>
                <a:srgbClr val="00B0F0"/>
              </a:solidFill>
            </a:endParaRPr>
          </a:p>
        </p:txBody>
      </p:sp>
      <p:sp>
        <p:nvSpPr>
          <p:cNvPr id="65" name="TextBox 64"/>
          <p:cNvSpPr txBox="1"/>
          <p:nvPr/>
        </p:nvSpPr>
        <p:spPr>
          <a:xfrm>
            <a:off x="5529975" y="3588404"/>
            <a:ext cx="606256" cy="1107996"/>
          </a:xfrm>
          <a:prstGeom prst="rect">
            <a:avLst/>
          </a:prstGeom>
          <a:noFill/>
        </p:spPr>
        <p:txBody>
          <a:bodyPr wrap="none" rtlCol="0">
            <a:spAutoFit/>
          </a:bodyPr>
          <a:lstStyle/>
          <a:p>
            <a:r>
              <a:rPr lang="en-US" sz="6600" dirty="0" smtClean="0">
                <a:solidFill>
                  <a:srgbClr val="00B0F0"/>
                </a:solidFill>
              </a:rPr>
              <a:t>+</a:t>
            </a:r>
            <a:endParaRPr lang="en-GB" sz="6600" dirty="0">
              <a:solidFill>
                <a:srgbClr val="00B0F0"/>
              </a:solidFill>
            </a:endParaRPr>
          </a:p>
        </p:txBody>
      </p:sp>
      <p:sp>
        <p:nvSpPr>
          <p:cNvPr id="67" name="TextBox 66"/>
          <p:cNvSpPr txBox="1"/>
          <p:nvPr/>
        </p:nvSpPr>
        <p:spPr>
          <a:xfrm>
            <a:off x="8365922" y="3551130"/>
            <a:ext cx="606256" cy="1107996"/>
          </a:xfrm>
          <a:prstGeom prst="rect">
            <a:avLst/>
          </a:prstGeom>
          <a:noFill/>
        </p:spPr>
        <p:txBody>
          <a:bodyPr wrap="none" rtlCol="0">
            <a:spAutoFit/>
          </a:bodyPr>
          <a:lstStyle/>
          <a:p>
            <a:r>
              <a:rPr lang="en-US" sz="6600" dirty="0" smtClean="0">
                <a:solidFill>
                  <a:srgbClr val="00B0F0"/>
                </a:solidFill>
              </a:rPr>
              <a:t>=</a:t>
            </a:r>
            <a:endParaRPr lang="en-GB" sz="6600" dirty="0">
              <a:solidFill>
                <a:srgbClr val="00B0F0"/>
              </a:solidFill>
            </a:endParaRPr>
          </a:p>
        </p:txBody>
      </p:sp>
    </p:spTree>
    <p:extLst>
      <p:ext uri="{BB962C8B-B14F-4D97-AF65-F5344CB8AC3E}">
        <p14:creationId xmlns:p14="http://schemas.microsoft.com/office/powerpoint/2010/main" val="1685080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p:cNvCxnSpPr/>
          <p:nvPr/>
        </p:nvCxnSpPr>
        <p:spPr>
          <a:xfrm>
            <a:off x="4593419" y="3299852"/>
            <a:ext cx="925032" cy="1"/>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Rectangle 31"/>
          <p:cNvSpPr/>
          <p:nvPr/>
        </p:nvSpPr>
        <p:spPr>
          <a:xfrm>
            <a:off x="2319102" y="2665150"/>
            <a:ext cx="2593948" cy="88913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Business Knowledge</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82" name="Rectangle 19"/>
          <p:cNvSpPr/>
          <p:nvPr/>
        </p:nvSpPr>
        <p:spPr>
          <a:xfrm>
            <a:off x="2319102" y="3942070"/>
            <a:ext cx="2593947" cy="918994"/>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Data Preparation</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80" name="Rectangle 15"/>
          <p:cNvSpPr/>
          <p:nvPr/>
        </p:nvSpPr>
        <p:spPr>
          <a:xfrm>
            <a:off x="2319102" y="5271244"/>
            <a:ext cx="2593946" cy="579414"/>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Modelling</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78" name="Rectangle 14"/>
          <p:cNvSpPr/>
          <p:nvPr/>
        </p:nvSpPr>
        <p:spPr>
          <a:xfrm>
            <a:off x="5472315" y="5909289"/>
            <a:ext cx="2593947" cy="575047"/>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Evaluation</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72" name="Rectangle 11"/>
          <p:cNvSpPr/>
          <p:nvPr/>
        </p:nvSpPr>
        <p:spPr>
          <a:xfrm>
            <a:off x="5472316" y="2665150"/>
            <a:ext cx="2593947" cy="90562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prstClr val="white"/>
                </a:solidFill>
                <a:latin typeface="Segoe UI Light" panose="020B0502040204020203" pitchFamily="34" charset="0"/>
                <a:cs typeface="Segoe UI Light" panose="020B0502040204020203" pitchFamily="34" charset="0"/>
              </a:rPr>
              <a:t>Data Understanding</a:t>
            </a:r>
            <a:endParaRPr lang="en-GB" sz="2800" dirty="0">
              <a:solidFill>
                <a:prstClr val="white"/>
              </a:solidFill>
              <a:latin typeface="Segoe UI Light" panose="020B0502040204020203" pitchFamily="34" charset="0"/>
              <a:cs typeface="Segoe UI Light" panose="020B0502040204020203" pitchFamily="34" charset="0"/>
            </a:endParaRPr>
          </a:p>
        </p:txBody>
      </p:sp>
      <p:sp>
        <p:nvSpPr>
          <p:cNvPr id="63" name="Rectangle 4"/>
          <p:cNvSpPr/>
          <p:nvPr/>
        </p:nvSpPr>
        <p:spPr>
          <a:xfrm>
            <a:off x="208993" y="1799368"/>
            <a:ext cx="1504709"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Idea</a:t>
            </a:r>
          </a:p>
        </p:txBody>
      </p:sp>
      <p:sp>
        <p:nvSpPr>
          <p:cNvPr id="66" name="Rectangle 8"/>
          <p:cNvSpPr/>
          <p:nvPr/>
        </p:nvSpPr>
        <p:spPr>
          <a:xfrm>
            <a:off x="208992" y="2817975"/>
            <a:ext cx="1504709" cy="59740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Data</a:t>
            </a:r>
          </a:p>
        </p:txBody>
      </p:sp>
      <p:sp>
        <p:nvSpPr>
          <p:cNvPr id="87" name="Rectangle 41"/>
          <p:cNvSpPr/>
          <p:nvPr/>
        </p:nvSpPr>
        <p:spPr>
          <a:xfrm>
            <a:off x="8959396" y="5909289"/>
            <a:ext cx="2978390" cy="579415"/>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prstClr val="white"/>
                </a:solidFill>
                <a:latin typeface="Segoe UI Light" panose="020B0502040204020203" pitchFamily="34" charset="0"/>
                <a:cs typeface="Segoe UI Light" panose="020B0502040204020203" pitchFamily="34" charset="0"/>
              </a:rPr>
              <a:t>Publish</a:t>
            </a:r>
          </a:p>
        </p:txBody>
      </p:sp>
      <p:cxnSp>
        <p:nvCxnSpPr>
          <p:cNvPr id="89" name="Straight Arrow Connector 44"/>
          <p:cNvCxnSpPr>
            <a:stCxn id="63" idx="2"/>
            <a:endCxn id="66" idx="0"/>
          </p:cNvCxnSpPr>
          <p:nvPr/>
        </p:nvCxnSpPr>
        <p:spPr>
          <a:xfrm flipH="1">
            <a:off x="961347" y="2378783"/>
            <a:ext cx="1" cy="439192"/>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45"/>
          <p:cNvCxnSpPr>
            <a:stCxn id="66" idx="3"/>
            <a:endCxn id="84" idx="1"/>
          </p:cNvCxnSpPr>
          <p:nvPr/>
        </p:nvCxnSpPr>
        <p:spPr>
          <a:xfrm flipV="1">
            <a:off x="1713701" y="3109718"/>
            <a:ext cx="605401" cy="6962"/>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47"/>
          <p:cNvCxnSpPr>
            <a:stCxn id="84" idx="2"/>
            <a:endCxn id="82" idx="0"/>
          </p:cNvCxnSpPr>
          <p:nvPr/>
        </p:nvCxnSpPr>
        <p:spPr>
          <a:xfrm>
            <a:off x="3616076" y="3554285"/>
            <a:ext cx="0" cy="387785"/>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51"/>
          <p:cNvCxnSpPr>
            <a:endCxn id="87" idx="1"/>
          </p:cNvCxnSpPr>
          <p:nvPr/>
        </p:nvCxnSpPr>
        <p:spPr>
          <a:xfrm flipH="1">
            <a:off x="8959396" y="6198997"/>
            <a:ext cx="578078" cy="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47"/>
          <p:cNvCxnSpPr>
            <a:stCxn id="82" idx="2"/>
            <a:endCxn id="80" idx="0"/>
          </p:cNvCxnSpPr>
          <p:nvPr/>
        </p:nvCxnSpPr>
        <p:spPr>
          <a:xfrm flipH="1">
            <a:off x="3616075" y="4861064"/>
            <a:ext cx="1" cy="41018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0" y="0"/>
            <a:ext cx="12192000" cy="1535069"/>
          </a:xfrm>
          <a:prstGeom prst="rect">
            <a:avLst/>
          </a:prstGeom>
          <a:solidFill>
            <a:srgbClr val="00A4EF"/>
          </a:solidFill>
          <a:ln>
            <a:solidFill>
              <a:srgbClr val="00A4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smtClean="0">
                <a:solidFill>
                  <a:schemeClr val="bg1"/>
                </a:solidFill>
                <a:latin typeface="Segoe UI Light" panose="020B0502040204020203" pitchFamily="34" charset="0"/>
                <a:cs typeface="Segoe UI Light" panose="020B0502040204020203" pitchFamily="34" charset="0"/>
              </a:rPr>
              <a:t>Machine Learning Process Model</a:t>
            </a:r>
            <a:endParaRPr lang="en-GB" sz="5400" dirty="0">
              <a:solidFill>
                <a:schemeClr val="bg1"/>
              </a:solidFill>
              <a:latin typeface="Segoe UI Light" panose="020B0502040204020203" pitchFamily="34" charset="0"/>
              <a:cs typeface="Segoe UI Light" panose="020B0502040204020203" pitchFamily="34" charset="0"/>
            </a:endParaRP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26" name="Straight Arrow Connector 45"/>
          <p:cNvCxnSpPr>
            <a:endCxn id="87" idx="1"/>
          </p:cNvCxnSpPr>
          <p:nvPr/>
        </p:nvCxnSpPr>
        <p:spPr>
          <a:xfrm>
            <a:off x="8034364" y="6198996"/>
            <a:ext cx="925032" cy="1"/>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80" idx="2"/>
            <a:endCxn id="78" idx="1"/>
          </p:cNvCxnSpPr>
          <p:nvPr/>
        </p:nvCxnSpPr>
        <p:spPr>
          <a:xfrm rot="16200000" flipH="1">
            <a:off x="4371118" y="5095615"/>
            <a:ext cx="346155" cy="1856240"/>
          </a:xfrm>
          <a:prstGeom prst="bentConnector2">
            <a:avLst/>
          </a:prstGeom>
          <a:ln w="28575">
            <a:solidFill>
              <a:srgbClr val="00A4E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5"/>
          <p:cNvCxnSpPr/>
          <p:nvPr/>
        </p:nvCxnSpPr>
        <p:spPr>
          <a:xfrm rot="10800000">
            <a:off x="4910003" y="2982500"/>
            <a:ext cx="925032" cy="1"/>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7"/>
          <p:cNvCxnSpPr>
            <a:stCxn id="78" idx="0"/>
            <a:endCxn id="72" idx="2"/>
          </p:cNvCxnSpPr>
          <p:nvPr/>
        </p:nvCxnSpPr>
        <p:spPr>
          <a:xfrm flipV="1">
            <a:off x="6769289" y="3570779"/>
            <a:ext cx="1" cy="2338510"/>
          </a:xfrm>
          <a:prstGeom prst="straightConnector1">
            <a:avLst/>
          </a:prstGeom>
          <a:ln w="28575">
            <a:solidFill>
              <a:srgbClr val="00A4E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0" y="6461332"/>
            <a:ext cx="2764465" cy="338554"/>
          </a:xfrm>
          <a:prstGeom prst="rect">
            <a:avLst/>
          </a:prstGeom>
          <a:noFill/>
        </p:spPr>
        <p:txBody>
          <a:bodyPr wrap="square" rtlCol="0">
            <a:spAutoFit/>
          </a:bodyPr>
          <a:lstStyle/>
          <a:p>
            <a:r>
              <a:rPr lang="en-GB" sz="1600" i="1" dirty="0" smtClean="0">
                <a:solidFill>
                  <a:srgbClr val="00A4EF"/>
                </a:solidFill>
              </a:rPr>
              <a:t>Based on the </a:t>
            </a:r>
            <a:r>
              <a:rPr lang="en-GB" sz="1600" i="1" dirty="0" smtClean="0">
                <a:solidFill>
                  <a:srgbClr val="00A4EF"/>
                </a:solidFill>
                <a:hlinkClick r:id="rId4"/>
              </a:rPr>
              <a:t>CRISP-DM Model</a:t>
            </a:r>
            <a:endParaRPr lang="en-GB" sz="1600" i="1" dirty="0">
              <a:solidFill>
                <a:srgbClr val="00A4EF"/>
              </a:solidFill>
            </a:endParaRPr>
          </a:p>
        </p:txBody>
      </p:sp>
    </p:spTree>
    <p:extLst>
      <p:ext uri="{BB962C8B-B14F-4D97-AF65-F5344CB8AC3E}">
        <p14:creationId xmlns:p14="http://schemas.microsoft.com/office/powerpoint/2010/main" val="342406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2196</Words>
  <Application>Microsoft Office PowerPoint</Application>
  <PresentationFormat>Widescreen</PresentationFormat>
  <Paragraphs>247</Paragraphs>
  <Slides>26</Slides>
  <Notes>24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Arial</vt:lpstr>
      <vt:lpstr>Calibri</vt:lpstr>
      <vt:lpstr>Calibri Light</vt:lpstr>
      <vt:lpstr>Consolas</vt:lpstr>
      <vt:lpstr>MS PGothic</vt:lpstr>
      <vt:lpstr>Segoe Condensed</vt:lpstr>
      <vt:lpstr>Segoe UI</vt:lpstr>
      <vt:lpstr>Segoe UI Light</vt:lpstr>
      <vt:lpstr>Segoe UI Semibold</vt:lpstr>
      <vt:lpstr>Segoe UI Semilight</vt:lpstr>
      <vt:lpstr>Times New Roman</vt:lpstr>
      <vt:lpstr>Wingdings</vt:lpstr>
      <vt:lpstr>Office Theme</vt:lpstr>
      <vt:lpstr>COLOR TEMPLATE</vt:lpstr>
      <vt:lpstr>Microsoft Azure Machine Learning</vt:lpstr>
      <vt:lpstr>Accelerating the speed of business</vt:lpstr>
      <vt:lpstr>PowerPoint Presentation</vt:lpstr>
      <vt:lpstr>Cortana Analytics Suite Transform data into intelligent action</vt:lpstr>
      <vt:lpstr>Cortana Analytics scenarios</vt:lpstr>
      <vt:lpstr>What is Machine Learning (ML)</vt:lpstr>
      <vt:lpstr>What is Machine Learning (ML)</vt:lpstr>
      <vt:lpstr>Why now?</vt:lpstr>
      <vt:lpstr>Machine Learning Process Model</vt:lpstr>
      <vt:lpstr>What is Azure Machine Learning</vt:lpstr>
      <vt:lpstr>What is Azure Machine Learning</vt:lpstr>
      <vt:lpstr>Azure ML Studio Demo</vt:lpstr>
      <vt:lpstr>Our Scenario</vt:lpstr>
      <vt:lpstr>Azure ML Studio Demo</vt:lpstr>
      <vt:lpstr>Our Scenario</vt:lpstr>
      <vt:lpstr>Azure ML Studio Demo</vt:lpstr>
      <vt:lpstr>Azure ML Studio Demo</vt:lpstr>
      <vt:lpstr>Azure ML Studio Demo</vt:lpstr>
      <vt:lpstr>Machine Learning API’s</vt:lpstr>
      <vt:lpstr>What is Project Oxford?</vt:lpstr>
      <vt:lpstr>PowerPoint Presentation</vt:lpstr>
      <vt:lpstr>PowerPoint Presentation</vt:lpstr>
      <vt:lpstr>PowerPoint Presentation</vt:lpstr>
      <vt:lpstr>Next Steps</vt:lpstr>
      <vt:lpstr>Thanks for Listening</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Machine Learning</dc:title>
  <dc:creator>Bianca Furtuna</dc:creator>
  <cp:lastModifiedBy>Bianca Furtuna</cp:lastModifiedBy>
  <cp:revision>15</cp:revision>
  <dcterms:created xsi:type="dcterms:W3CDTF">2015-09-22T12:31:21Z</dcterms:created>
  <dcterms:modified xsi:type="dcterms:W3CDTF">2015-12-07T15:25:42Z</dcterms:modified>
</cp:coreProperties>
</file>